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4"/>
  </p:notesMasterIdLst>
  <p:handoutMasterIdLst>
    <p:handoutMasterId r:id="rId25"/>
  </p:handoutMasterIdLst>
  <p:sldIdLst>
    <p:sldId id="476" r:id="rId5"/>
    <p:sldId id="2262" r:id="rId6"/>
    <p:sldId id="2205" r:id="rId7"/>
    <p:sldId id="2172" r:id="rId8"/>
    <p:sldId id="684" r:id="rId9"/>
    <p:sldId id="2167" r:id="rId10"/>
    <p:sldId id="2204" r:id="rId11"/>
    <p:sldId id="2166" r:id="rId12"/>
    <p:sldId id="2165" r:id="rId13"/>
    <p:sldId id="2220" r:id="rId14"/>
    <p:sldId id="2221" r:id="rId15"/>
    <p:sldId id="2173" r:id="rId16"/>
    <p:sldId id="2222" r:id="rId17"/>
    <p:sldId id="2174" r:id="rId18"/>
    <p:sldId id="2175" r:id="rId19"/>
    <p:sldId id="2176" r:id="rId20"/>
    <p:sldId id="2178" r:id="rId21"/>
    <p:sldId id="2177" r:id="rId22"/>
    <p:sldId id="2179"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78" userDrawn="1">
          <p15:clr>
            <a:srgbClr val="A4A3A4"/>
          </p15:clr>
        </p15:guide>
        <p15:guide id="5" orient="horz" pos="4320" userDrawn="1">
          <p15:clr>
            <a:srgbClr val="A4A3A4"/>
          </p15:clr>
        </p15:guide>
        <p15:guide id="6" pos="5858" userDrawn="1">
          <p15:clr>
            <a:srgbClr val="A4A3A4"/>
          </p15:clr>
        </p15:guide>
        <p15:guide id="8" pos="3792" userDrawn="1">
          <p15:clr>
            <a:srgbClr val="A4A3A4"/>
          </p15:clr>
        </p15:guide>
        <p15:guide id="9" pos="5541" userDrawn="1">
          <p15:clr>
            <a:srgbClr val="A4A3A4"/>
          </p15:clr>
        </p15:guide>
        <p15:guide id="10" pos="5654" userDrawn="1">
          <p15:clr>
            <a:srgbClr val="A4A3A4"/>
          </p15:clr>
        </p15:guide>
        <p15:guide id="11" orient="horz" pos="1321" userDrawn="1">
          <p15:clr>
            <a:srgbClr val="A4A3A4"/>
          </p15:clr>
        </p15:guide>
        <p15:guide id="12" orient="horz" pos="2115" userDrawn="1">
          <p15:clr>
            <a:srgbClr val="A4A3A4"/>
          </p15:clr>
        </p15:guide>
        <p15:guide id="13" orient="horz" pos="2795" userDrawn="1">
          <p15:clr>
            <a:srgbClr val="A4A3A4"/>
          </p15:clr>
        </p15:guide>
        <p15:guide id="14" orient="horz" pos="2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6E6E6"/>
    <a:srgbClr val="FCB814"/>
    <a:srgbClr val="9B8679"/>
    <a:srgbClr val="EE1D23"/>
    <a:srgbClr val="504FA1"/>
    <a:srgbClr val="00ACDD"/>
    <a:srgbClr val="5A6670"/>
    <a:srgbClr val="B62467"/>
    <a:srgbClr val="F1592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8707" autoAdjust="0"/>
  </p:normalViewPr>
  <p:slideViewPr>
    <p:cSldViewPr snapToGrid="0">
      <p:cViewPr varScale="1">
        <p:scale>
          <a:sx n="86" d="100"/>
          <a:sy n="86" d="100"/>
        </p:scale>
        <p:origin x="1592" y="184"/>
      </p:cViewPr>
      <p:guideLst>
        <p:guide pos="3878"/>
        <p:guide orient="horz" pos="4320"/>
        <p:guide pos="5858"/>
        <p:guide pos="3792"/>
        <p:guide pos="5541"/>
        <p:guide pos="5654"/>
        <p:guide orient="horz" pos="1321"/>
        <p:guide orient="horz" pos="2115"/>
        <p:guide orient="horz" pos="2795"/>
        <p:guide orient="horz" pos="286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FE122-FE58-B24C-8FC1-45C73C44C0D5}"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068B09C1-938A-9944-A821-45DAEBA8EE51}">
      <dgm:prSet phldrT="[Text]"/>
      <dgm:spPr/>
      <dgm:t>
        <a:bodyPr/>
        <a:lstStyle/>
        <a:p>
          <a:r>
            <a:rPr lang="en-US" dirty="0"/>
            <a:t>Top 1 US Pharma</a:t>
          </a:r>
        </a:p>
      </dgm:t>
    </dgm:pt>
    <dgm:pt modelId="{71F6F146-196B-184C-8943-FE61144DCECA}" type="parTrans" cxnId="{D80ADC30-7C09-EC4A-8BD8-98F01F8C1FFC}">
      <dgm:prSet/>
      <dgm:spPr/>
      <dgm:t>
        <a:bodyPr/>
        <a:lstStyle/>
        <a:p>
          <a:endParaRPr lang="en-US"/>
        </a:p>
      </dgm:t>
    </dgm:pt>
    <dgm:pt modelId="{C163F8BE-7DAA-234E-B8C0-C9AA818690B4}" type="sibTrans" cxnId="{D80ADC30-7C09-EC4A-8BD8-98F01F8C1FFC}">
      <dgm:prSet/>
      <dgm:spPr/>
      <dgm:t>
        <a:bodyPr/>
        <a:lstStyle/>
        <a:p>
          <a:endParaRPr lang="en-US"/>
        </a:p>
      </dgm:t>
    </dgm:pt>
    <dgm:pt modelId="{0C5F86F8-6158-7E48-95B7-340C2390EF5F}">
      <dgm:prSet phldrT="[Text]"/>
      <dgm:spPr/>
      <dgm:t>
        <a:bodyPr/>
        <a:lstStyle/>
        <a:p>
          <a:r>
            <a:rPr lang="en-US" dirty="0"/>
            <a:t>Top 1 EU Pharma</a:t>
          </a:r>
        </a:p>
      </dgm:t>
    </dgm:pt>
    <dgm:pt modelId="{7CA6F9BB-F93B-844B-9E5B-146D2C4B78DA}" type="parTrans" cxnId="{3D51B86C-F5CC-D740-8179-AC2DF8C0CF77}">
      <dgm:prSet/>
      <dgm:spPr/>
      <dgm:t>
        <a:bodyPr/>
        <a:lstStyle/>
        <a:p>
          <a:endParaRPr lang="en-US"/>
        </a:p>
      </dgm:t>
    </dgm:pt>
    <dgm:pt modelId="{A8D8A806-EF19-F840-9501-C6EE2DAF7B2D}" type="sibTrans" cxnId="{3D51B86C-F5CC-D740-8179-AC2DF8C0CF77}">
      <dgm:prSet/>
      <dgm:spPr/>
      <dgm:t>
        <a:bodyPr/>
        <a:lstStyle/>
        <a:p>
          <a:endParaRPr lang="en-US"/>
        </a:p>
      </dgm:t>
    </dgm:pt>
    <dgm:pt modelId="{78F1DA09-3463-A345-ACDC-7FECC0A11E5A}">
      <dgm:prSet phldrT="[Text]"/>
      <dgm:spPr/>
      <dgm:t>
        <a:bodyPr/>
        <a:lstStyle/>
        <a:p>
          <a:r>
            <a:rPr lang="en-US" dirty="0"/>
            <a:t>Top 1 US IRB</a:t>
          </a:r>
        </a:p>
      </dgm:t>
    </dgm:pt>
    <dgm:pt modelId="{4344FC61-BC54-484D-9674-21451F87CA5E}" type="parTrans" cxnId="{180C7DF2-9FE4-F640-8B0C-1D0BA11E4921}">
      <dgm:prSet/>
      <dgm:spPr/>
      <dgm:t>
        <a:bodyPr/>
        <a:lstStyle/>
        <a:p>
          <a:endParaRPr lang="en-US"/>
        </a:p>
      </dgm:t>
    </dgm:pt>
    <dgm:pt modelId="{627AB853-B8B1-4047-8011-B23C38B3A548}" type="sibTrans" cxnId="{180C7DF2-9FE4-F640-8B0C-1D0BA11E4921}">
      <dgm:prSet/>
      <dgm:spPr/>
      <dgm:t>
        <a:bodyPr/>
        <a:lstStyle/>
        <a:p>
          <a:endParaRPr lang="en-US"/>
        </a:p>
      </dgm:t>
    </dgm:pt>
    <dgm:pt modelId="{EF43051C-C7E2-794C-870C-968EF1F3B01A}">
      <dgm:prSet phldrT="[Text]"/>
      <dgm:spPr/>
      <dgm:t>
        <a:bodyPr/>
        <a:lstStyle/>
        <a:p>
          <a:r>
            <a:rPr lang="en-US" dirty="0"/>
            <a:t>Top 1 US CRO</a:t>
          </a:r>
        </a:p>
      </dgm:t>
    </dgm:pt>
    <dgm:pt modelId="{E500D298-73A1-4A4B-889B-AB17FD2A6B77}" type="parTrans" cxnId="{44CC0833-65A6-8F49-AE9A-8DB69DAAF665}">
      <dgm:prSet/>
      <dgm:spPr/>
      <dgm:t>
        <a:bodyPr/>
        <a:lstStyle/>
        <a:p>
          <a:endParaRPr lang="en-US"/>
        </a:p>
      </dgm:t>
    </dgm:pt>
    <dgm:pt modelId="{57967C1E-1846-834B-9B80-5E0F0E50BBA7}" type="sibTrans" cxnId="{44CC0833-65A6-8F49-AE9A-8DB69DAAF665}">
      <dgm:prSet/>
      <dgm:spPr/>
      <dgm:t>
        <a:bodyPr/>
        <a:lstStyle/>
        <a:p>
          <a:endParaRPr lang="en-US"/>
        </a:p>
      </dgm:t>
    </dgm:pt>
    <dgm:pt modelId="{5D5DB554-62B4-8E42-93EF-98EE04816862}">
      <dgm:prSet phldrT="[Text]"/>
      <dgm:spPr/>
      <dgm:t>
        <a:bodyPr/>
        <a:lstStyle/>
        <a:p>
          <a:r>
            <a:rPr lang="en-US" dirty="0"/>
            <a:t>Top 2 Japan Pharma</a:t>
          </a:r>
        </a:p>
      </dgm:t>
    </dgm:pt>
    <dgm:pt modelId="{B6D8B76E-D7E0-794B-9820-BAC28FA50D79}" type="sibTrans" cxnId="{9D5A2F2C-08A8-4E49-A49F-5E0B8626F6F5}">
      <dgm:prSet/>
      <dgm:spPr/>
      <dgm:t>
        <a:bodyPr/>
        <a:lstStyle/>
        <a:p>
          <a:endParaRPr lang="en-US"/>
        </a:p>
      </dgm:t>
    </dgm:pt>
    <dgm:pt modelId="{D3BE6860-3BF7-784A-A0EF-02337ACEB82A}" type="parTrans" cxnId="{9D5A2F2C-08A8-4E49-A49F-5E0B8626F6F5}">
      <dgm:prSet/>
      <dgm:spPr/>
      <dgm:t>
        <a:bodyPr/>
        <a:lstStyle/>
        <a:p>
          <a:endParaRPr lang="en-US"/>
        </a:p>
      </dgm:t>
    </dgm:pt>
    <dgm:pt modelId="{C81A148E-C397-4B47-882E-878BEB4BCA9E}">
      <dgm:prSet phldrT="[Text]"/>
      <dgm:spPr/>
      <dgm:t>
        <a:bodyPr/>
        <a:lstStyle/>
        <a:p>
          <a:r>
            <a:rPr lang="en-US" dirty="0"/>
            <a:t>Top 3 US Biotech</a:t>
          </a:r>
        </a:p>
      </dgm:t>
    </dgm:pt>
    <dgm:pt modelId="{B5D5E084-FBB1-1947-9553-91AFCAE3F616}" type="parTrans" cxnId="{2F63AA77-A27C-8340-8BA4-0A9AB66C70B9}">
      <dgm:prSet/>
      <dgm:spPr/>
      <dgm:t>
        <a:bodyPr/>
        <a:lstStyle/>
        <a:p>
          <a:endParaRPr lang="en-US"/>
        </a:p>
      </dgm:t>
    </dgm:pt>
    <dgm:pt modelId="{9F6948B1-5E81-9F48-B1DE-74013B3F2D48}" type="sibTrans" cxnId="{2F63AA77-A27C-8340-8BA4-0A9AB66C70B9}">
      <dgm:prSet/>
      <dgm:spPr/>
      <dgm:t>
        <a:bodyPr/>
        <a:lstStyle/>
        <a:p>
          <a:endParaRPr lang="en-US"/>
        </a:p>
      </dgm:t>
    </dgm:pt>
    <dgm:pt modelId="{52307564-C694-C946-BC50-682BC076C907}" type="pres">
      <dgm:prSet presAssocID="{774FE122-FE58-B24C-8FC1-45C73C44C0D5}" presName="cycle" presStyleCnt="0">
        <dgm:presLayoutVars>
          <dgm:dir/>
          <dgm:resizeHandles val="exact"/>
        </dgm:presLayoutVars>
      </dgm:prSet>
      <dgm:spPr/>
    </dgm:pt>
    <dgm:pt modelId="{0EAF138E-23BF-7345-AD8E-38277444715A}" type="pres">
      <dgm:prSet presAssocID="{068B09C1-938A-9944-A821-45DAEBA8EE51}" presName="node" presStyleLbl="node1" presStyleIdx="0" presStyleCnt="6" custRadScaleRad="99300" custRadScaleInc="0">
        <dgm:presLayoutVars>
          <dgm:bulletEnabled val="1"/>
        </dgm:presLayoutVars>
      </dgm:prSet>
      <dgm:spPr/>
    </dgm:pt>
    <dgm:pt modelId="{42862766-A679-024F-93D0-88F275A6C629}" type="pres">
      <dgm:prSet presAssocID="{068B09C1-938A-9944-A821-45DAEBA8EE51}" presName="spNode" presStyleCnt="0"/>
      <dgm:spPr/>
    </dgm:pt>
    <dgm:pt modelId="{6732CB23-481F-8B44-84CA-1F76E8471A8C}" type="pres">
      <dgm:prSet presAssocID="{C163F8BE-7DAA-234E-B8C0-C9AA818690B4}" presName="sibTrans" presStyleLbl="sibTrans1D1" presStyleIdx="0" presStyleCnt="6"/>
      <dgm:spPr/>
    </dgm:pt>
    <dgm:pt modelId="{96053759-1060-2E44-BFCA-CDD9B4A199B3}" type="pres">
      <dgm:prSet presAssocID="{0C5F86F8-6158-7E48-95B7-340C2390EF5F}" presName="node" presStyleLbl="node1" presStyleIdx="1" presStyleCnt="6">
        <dgm:presLayoutVars>
          <dgm:bulletEnabled val="1"/>
        </dgm:presLayoutVars>
      </dgm:prSet>
      <dgm:spPr/>
    </dgm:pt>
    <dgm:pt modelId="{4B6C7BC8-A011-9F4F-BD47-7E362ADFB02E}" type="pres">
      <dgm:prSet presAssocID="{0C5F86F8-6158-7E48-95B7-340C2390EF5F}" presName="spNode" presStyleCnt="0"/>
      <dgm:spPr/>
    </dgm:pt>
    <dgm:pt modelId="{A57CFCF8-2012-5942-851F-F84D8BC69EBD}" type="pres">
      <dgm:prSet presAssocID="{A8D8A806-EF19-F840-9501-C6EE2DAF7B2D}" presName="sibTrans" presStyleLbl="sibTrans1D1" presStyleIdx="1" presStyleCnt="6"/>
      <dgm:spPr/>
    </dgm:pt>
    <dgm:pt modelId="{3C3CD20E-8A4D-544A-B025-7E19191FDADD}" type="pres">
      <dgm:prSet presAssocID="{5D5DB554-62B4-8E42-93EF-98EE04816862}" presName="node" presStyleLbl="node1" presStyleIdx="2" presStyleCnt="6">
        <dgm:presLayoutVars>
          <dgm:bulletEnabled val="1"/>
        </dgm:presLayoutVars>
      </dgm:prSet>
      <dgm:spPr/>
    </dgm:pt>
    <dgm:pt modelId="{27DF501E-A4F3-B648-A896-CD6DBC97329E}" type="pres">
      <dgm:prSet presAssocID="{5D5DB554-62B4-8E42-93EF-98EE04816862}" presName="spNode" presStyleCnt="0"/>
      <dgm:spPr/>
    </dgm:pt>
    <dgm:pt modelId="{64582488-0290-E949-BF95-2C2F58A0BD2B}" type="pres">
      <dgm:prSet presAssocID="{B6D8B76E-D7E0-794B-9820-BAC28FA50D79}" presName="sibTrans" presStyleLbl="sibTrans1D1" presStyleIdx="2" presStyleCnt="6"/>
      <dgm:spPr/>
    </dgm:pt>
    <dgm:pt modelId="{0D0479D1-E681-2B46-8441-A3316497ED7A}" type="pres">
      <dgm:prSet presAssocID="{78F1DA09-3463-A345-ACDC-7FECC0A11E5A}" presName="node" presStyleLbl="node1" presStyleIdx="3" presStyleCnt="6">
        <dgm:presLayoutVars>
          <dgm:bulletEnabled val="1"/>
        </dgm:presLayoutVars>
      </dgm:prSet>
      <dgm:spPr/>
    </dgm:pt>
    <dgm:pt modelId="{58CA79F2-0B20-594D-924F-D532C765443C}" type="pres">
      <dgm:prSet presAssocID="{78F1DA09-3463-A345-ACDC-7FECC0A11E5A}" presName="spNode" presStyleCnt="0"/>
      <dgm:spPr/>
    </dgm:pt>
    <dgm:pt modelId="{342DEC3F-0AAE-B140-9316-8E7291C63ED7}" type="pres">
      <dgm:prSet presAssocID="{627AB853-B8B1-4047-8011-B23C38B3A548}" presName="sibTrans" presStyleLbl="sibTrans1D1" presStyleIdx="3" presStyleCnt="6"/>
      <dgm:spPr/>
    </dgm:pt>
    <dgm:pt modelId="{B849C4BA-3AFF-3546-BE5D-4875918F8896}" type="pres">
      <dgm:prSet presAssocID="{EF43051C-C7E2-794C-870C-968EF1F3B01A}" presName="node" presStyleLbl="node1" presStyleIdx="4" presStyleCnt="6">
        <dgm:presLayoutVars>
          <dgm:bulletEnabled val="1"/>
        </dgm:presLayoutVars>
      </dgm:prSet>
      <dgm:spPr/>
    </dgm:pt>
    <dgm:pt modelId="{45CFA949-CBB1-AF49-8E65-5C2E3E84A365}" type="pres">
      <dgm:prSet presAssocID="{EF43051C-C7E2-794C-870C-968EF1F3B01A}" presName="spNode" presStyleCnt="0"/>
      <dgm:spPr/>
    </dgm:pt>
    <dgm:pt modelId="{354DC5AD-A9DC-5340-802A-792E2430EC3C}" type="pres">
      <dgm:prSet presAssocID="{57967C1E-1846-834B-9B80-5E0F0E50BBA7}" presName="sibTrans" presStyleLbl="sibTrans1D1" presStyleIdx="4" presStyleCnt="6"/>
      <dgm:spPr/>
    </dgm:pt>
    <dgm:pt modelId="{2087FCD4-3968-634C-8C02-D4CCFCD50A93}" type="pres">
      <dgm:prSet presAssocID="{C81A148E-C397-4B47-882E-878BEB4BCA9E}" presName="node" presStyleLbl="node1" presStyleIdx="5" presStyleCnt="6">
        <dgm:presLayoutVars>
          <dgm:bulletEnabled val="1"/>
        </dgm:presLayoutVars>
      </dgm:prSet>
      <dgm:spPr/>
    </dgm:pt>
    <dgm:pt modelId="{34C938BB-8BCD-EF40-8CDB-A8DC59E858AA}" type="pres">
      <dgm:prSet presAssocID="{C81A148E-C397-4B47-882E-878BEB4BCA9E}" presName="spNode" presStyleCnt="0"/>
      <dgm:spPr/>
    </dgm:pt>
    <dgm:pt modelId="{8A243B13-5564-B84F-B286-D34D4AEBE57F}" type="pres">
      <dgm:prSet presAssocID="{9F6948B1-5E81-9F48-B1DE-74013B3F2D48}" presName="sibTrans" presStyleLbl="sibTrans1D1" presStyleIdx="5" presStyleCnt="6"/>
      <dgm:spPr/>
    </dgm:pt>
  </dgm:ptLst>
  <dgm:cxnLst>
    <dgm:cxn modelId="{DC294502-34F6-9142-86B4-990B255BCE5D}" type="presOf" srcId="{A8D8A806-EF19-F840-9501-C6EE2DAF7B2D}" destId="{A57CFCF8-2012-5942-851F-F84D8BC69EBD}" srcOrd="0" destOrd="0" presId="urn:microsoft.com/office/officeart/2005/8/layout/cycle6"/>
    <dgm:cxn modelId="{D6FAB90F-0DB7-1147-9415-5F8262DC7FFF}" type="presOf" srcId="{C163F8BE-7DAA-234E-B8C0-C9AA818690B4}" destId="{6732CB23-481F-8B44-84CA-1F76E8471A8C}" srcOrd="0" destOrd="0" presId="urn:microsoft.com/office/officeart/2005/8/layout/cycle6"/>
    <dgm:cxn modelId="{8FD4A518-828B-3147-B442-B98E21DCD20E}" type="presOf" srcId="{78F1DA09-3463-A345-ACDC-7FECC0A11E5A}" destId="{0D0479D1-E681-2B46-8441-A3316497ED7A}" srcOrd="0" destOrd="0" presId="urn:microsoft.com/office/officeart/2005/8/layout/cycle6"/>
    <dgm:cxn modelId="{5C517528-51C2-1D45-8EF6-591DB030E744}" type="presOf" srcId="{627AB853-B8B1-4047-8011-B23C38B3A548}" destId="{342DEC3F-0AAE-B140-9316-8E7291C63ED7}" srcOrd="0" destOrd="0" presId="urn:microsoft.com/office/officeart/2005/8/layout/cycle6"/>
    <dgm:cxn modelId="{9D5A2F2C-08A8-4E49-A49F-5E0B8626F6F5}" srcId="{774FE122-FE58-B24C-8FC1-45C73C44C0D5}" destId="{5D5DB554-62B4-8E42-93EF-98EE04816862}" srcOrd="2" destOrd="0" parTransId="{D3BE6860-3BF7-784A-A0EF-02337ACEB82A}" sibTransId="{B6D8B76E-D7E0-794B-9820-BAC28FA50D79}"/>
    <dgm:cxn modelId="{D80ADC30-7C09-EC4A-8BD8-98F01F8C1FFC}" srcId="{774FE122-FE58-B24C-8FC1-45C73C44C0D5}" destId="{068B09C1-938A-9944-A821-45DAEBA8EE51}" srcOrd="0" destOrd="0" parTransId="{71F6F146-196B-184C-8943-FE61144DCECA}" sibTransId="{C163F8BE-7DAA-234E-B8C0-C9AA818690B4}"/>
    <dgm:cxn modelId="{44CC0833-65A6-8F49-AE9A-8DB69DAAF665}" srcId="{774FE122-FE58-B24C-8FC1-45C73C44C0D5}" destId="{EF43051C-C7E2-794C-870C-968EF1F3B01A}" srcOrd="4" destOrd="0" parTransId="{E500D298-73A1-4A4B-889B-AB17FD2A6B77}" sibTransId="{57967C1E-1846-834B-9B80-5E0F0E50BBA7}"/>
    <dgm:cxn modelId="{391CAB3B-1E09-C040-8456-C6DF473D66A3}" type="presOf" srcId="{5D5DB554-62B4-8E42-93EF-98EE04816862}" destId="{3C3CD20E-8A4D-544A-B025-7E19191FDADD}" srcOrd="0" destOrd="0" presId="urn:microsoft.com/office/officeart/2005/8/layout/cycle6"/>
    <dgm:cxn modelId="{2B4AA644-999F-5D44-8F2A-0D0393574E10}" type="presOf" srcId="{EF43051C-C7E2-794C-870C-968EF1F3B01A}" destId="{B849C4BA-3AFF-3546-BE5D-4875918F8896}" srcOrd="0" destOrd="0" presId="urn:microsoft.com/office/officeart/2005/8/layout/cycle6"/>
    <dgm:cxn modelId="{8457A353-699F-A245-A1FE-431188C41F7F}" type="presOf" srcId="{B6D8B76E-D7E0-794B-9820-BAC28FA50D79}" destId="{64582488-0290-E949-BF95-2C2F58A0BD2B}" srcOrd="0" destOrd="0" presId="urn:microsoft.com/office/officeart/2005/8/layout/cycle6"/>
    <dgm:cxn modelId="{3D51B86C-F5CC-D740-8179-AC2DF8C0CF77}" srcId="{774FE122-FE58-B24C-8FC1-45C73C44C0D5}" destId="{0C5F86F8-6158-7E48-95B7-340C2390EF5F}" srcOrd="1" destOrd="0" parTransId="{7CA6F9BB-F93B-844B-9E5B-146D2C4B78DA}" sibTransId="{A8D8A806-EF19-F840-9501-C6EE2DAF7B2D}"/>
    <dgm:cxn modelId="{2F63AA77-A27C-8340-8BA4-0A9AB66C70B9}" srcId="{774FE122-FE58-B24C-8FC1-45C73C44C0D5}" destId="{C81A148E-C397-4B47-882E-878BEB4BCA9E}" srcOrd="5" destOrd="0" parTransId="{B5D5E084-FBB1-1947-9553-91AFCAE3F616}" sibTransId="{9F6948B1-5E81-9F48-B1DE-74013B3F2D48}"/>
    <dgm:cxn modelId="{950F5D9D-4295-3444-9C36-4A5985FEFCD9}" type="presOf" srcId="{774FE122-FE58-B24C-8FC1-45C73C44C0D5}" destId="{52307564-C694-C946-BC50-682BC076C907}" srcOrd="0" destOrd="0" presId="urn:microsoft.com/office/officeart/2005/8/layout/cycle6"/>
    <dgm:cxn modelId="{C7DA49A9-B2A6-DE4A-9A2E-2CF50312F966}" type="presOf" srcId="{0C5F86F8-6158-7E48-95B7-340C2390EF5F}" destId="{96053759-1060-2E44-BFCA-CDD9B4A199B3}" srcOrd="0" destOrd="0" presId="urn:microsoft.com/office/officeart/2005/8/layout/cycle6"/>
    <dgm:cxn modelId="{BF8929B4-E4E1-4747-9121-27BC6469F225}" type="presOf" srcId="{9F6948B1-5E81-9F48-B1DE-74013B3F2D48}" destId="{8A243B13-5564-B84F-B286-D34D4AEBE57F}" srcOrd="0" destOrd="0" presId="urn:microsoft.com/office/officeart/2005/8/layout/cycle6"/>
    <dgm:cxn modelId="{70BDD2BF-DD9F-D84D-B32E-63479CBA4503}" type="presOf" srcId="{57967C1E-1846-834B-9B80-5E0F0E50BBA7}" destId="{354DC5AD-A9DC-5340-802A-792E2430EC3C}" srcOrd="0" destOrd="0" presId="urn:microsoft.com/office/officeart/2005/8/layout/cycle6"/>
    <dgm:cxn modelId="{F4DC21DB-CF47-D74A-9766-9126054FC562}" type="presOf" srcId="{068B09C1-938A-9944-A821-45DAEBA8EE51}" destId="{0EAF138E-23BF-7345-AD8E-38277444715A}" srcOrd="0" destOrd="0" presId="urn:microsoft.com/office/officeart/2005/8/layout/cycle6"/>
    <dgm:cxn modelId="{181FB2DD-C627-884A-B3E1-D2442A1739F5}" type="presOf" srcId="{C81A148E-C397-4B47-882E-878BEB4BCA9E}" destId="{2087FCD4-3968-634C-8C02-D4CCFCD50A93}" srcOrd="0" destOrd="0" presId="urn:microsoft.com/office/officeart/2005/8/layout/cycle6"/>
    <dgm:cxn modelId="{180C7DF2-9FE4-F640-8B0C-1D0BA11E4921}" srcId="{774FE122-FE58-B24C-8FC1-45C73C44C0D5}" destId="{78F1DA09-3463-A345-ACDC-7FECC0A11E5A}" srcOrd="3" destOrd="0" parTransId="{4344FC61-BC54-484D-9674-21451F87CA5E}" sibTransId="{627AB853-B8B1-4047-8011-B23C38B3A548}"/>
    <dgm:cxn modelId="{1F344DB3-B211-3240-BBA3-5F0F2C729650}" type="presParOf" srcId="{52307564-C694-C946-BC50-682BC076C907}" destId="{0EAF138E-23BF-7345-AD8E-38277444715A}" srcOrd="0" destOrd="0" presId="urn:microsoft.com/office/officeart/2005/8/layout/cycle6"/>
    <dgm:cxn modelId="{CCE9C290-0C88-C64D-81A6-A745394130AB}" type="presParOf" srcId="{52307564-C694-C946-BC50-682BC076C907}" destId="{42862766-A679-024F-93D0-88F275A6C629}" srcOrd="1" destOrd="0" presId="urn:microsoft.com/office/officeart/2005/8/layout/cycle6"/>
    <dgm:cxn modelId="{E6A6C945-1262-854B-B8B0-80C63F5A22E1}" type="presParOf" srcId="{52307564-C694-C946-BC50-682BC076C907}" destId="{6732CB23-481F-8B44-84CA-1F76E8471A8C}" srcOrd="2" destOrd="0" presId="urn:microsoft.com/office/officeart/2005/8/layout/cycle6"/>
    <dgm:cxn modelId="{7C64896C-F69F-C54B-BD62-63E663BF28B6}" type="presParOf" srcId="{52307564-C694-C946-BC50-682BC076C907}" destId="{96053759-1060-2E44-BFCA-CDD9B4A199B3}" srcOrd="3" destOrd="0" presId="urn:microsoft.com/office/officeart/2005/8/layout/cycle6"/>
    <dgm:cxn modelId="{92B5D075-17CF-894C-BA0E-A697F7D7E7DC}" type="presParOf" srcId="{52307564-C694-C946-BC50-682BC076C907}" destId="{4B6C7BC8-A011-9F4F-BD47-7E362ADFB02E}" srcOrd="4" destOrd="0" presId="urn:microsoft.com/office/officeart/2005/8/layout/cycle6"/>
    <dgm:cxn modelId="{1385DBAD-AD5C-704D-98CA-2B4C892F65F2}" type="presParOf" srcId="{52307564-C694-C946-BC50-682BC076C907}" destId="{A57CFCF8-2012-5942-851F-F84D8BC69EBD}" srcOrd="5" destOrd="0" presId="urn:microsoft.com/office/officeart/2005/8/layout/cycle6"/>
    <dgm:cxn modelId="{45AB2000-BAC4-9043-BD40-C145D93FA04B}" type="presParOf" srcId="{52307564-C694-C946-BC50-682BC076C907}" destId="{3C3CD20E-8A4D-544A-B025-7E19191FDADD}" srcOrd="6" destOrd="0" presId="urn:microsoft.com/office/officeart/2005/8/layout/cycle6"/>
    <dgm:cxn modelId="{F5C158D8-FB2F-2D45-A755-F34ED1B60743}" type="presParOf" srcId="{52307564-C694-C946-BC50-682BC076C907}" destId="{27DF501E-A4F3-B648-A896-CD6DBC97329E}" srcOrd="7" destOrd="0" presId="urn:microsoft.com/office/officeart/2005/8/layout/cycle6"/>
    <dgm:cxn modelId="{FE2473DA-9C2F-6F41-B429-A0DD12AD41A4}" type="presParOf" srcId="{52307564-C694-C946-BC50-682BC076C907}" destId="{64582488-0290-E949-BF95-2C2F58A0BD2B}" srcOrd="8" destOrd="0" presId="urn:microsoft.com/office/officeart/2005/8/layout/cycle6"/>
    <dgm:cxn modelId="{0CF1AD3F-4D15-2647-8789-22EE31AECB81}" type="presParOf" srcId="{52307564-C694-C946-BC50-682BC076C907}" destId="{0D0479D1-E681-2B46-8441-A3316497ED7A}" srcOrd="9" destOrd="0" presId="urn:microsoft.com/office/officeart/2005/8/layout/cycle6"/>
    <dgm:cxn modelId="{19C7FD2A-C0EC-4D48-9954-EE980F6D2CCB}" type="presParOf" srcId="{52307564-C694-C946-BC50-682BC076C907}" destId="{58CA79F2-0B20-594D-924F-D532C765443C}" srcOrd="10" destOrd="0" presId="urn:microsoft.com/office/officeart/2005/8/layout/cycle6"/>
    <dgm:cxn modelId="{EE8CCA78-D52F-C046-8F1B-37F3DFAF2F38}" type="presParOf" srcId="{52307564-C694-C946-BC50-682BC076C907}" destId="{342DEC3F-0AAE-B140-9316-8E7291C63ED7}" srcOrd="11" destOrd="0" presId="urn:microsoft.com/office/officeart/2005/8/layout/cycle6"/>
    <dgm:cxn modelId="{CF6BF000-2BEA-D948-9181-BB9B90EDFEAB}" type="presParOf" srcId="{52307564-C694-C946-BC50-682BC076C907}" destId="{B849C4BA-3AFF-3546-BE5D-4875918F8896}" srcOrd="12" destOrd="0" presId="urn:microsoft.com/office/officeart/2005/8/layout/cycle6"/>
    <dgm:cxn modelId="{B4FAA488-CB54-B544-8FA7-942F0C89CAAF}" type="presParOf" srcId="{52307564-C694-C946-BC50-682BC076C907}" destId="{45CFA949-CBB1-AF49-8E65-5C2E3E84A365}" srcOrd="13" destOrd="0" presId="urn:microsoft.com/office/officeart/2005/8/layout/cycle6"/>
    <dgm:cxn modelId="{73814E4D-CBC2-9C42-911D-773E864D60AE}" type="presParOf" srcId="{52307564-C694-C946-BC50-682BC076C907}" destId="{354DC5AD-A9DC-5340-802A-792E2430EC3C}" srcOrd="14" destOrd="0" presId="urn:microsoft.com/office/officeart/2005/8/layout/cycle6"/>
    <dgm:cxn modelId="{3598C4BD-142B-3D41-897C-DB9FF3C21275}" type="presParOf" srcId="{52307564-C694-C946-BC50-682BC076C907}" destId="{2087FCD4-3968-634C-8C02-D4CCFCD50A93}" srcOrd="15" destOrd="0" presId="urn:microsoft.com/office/officeart/2005/8/layout/cycle6"/>
    <dgm:cxn modelId="{B24DED46-EB2E-7B43-909C-97B8E5FAC157}" type="presParOf" srcId="{52307564-C694-C946-BC50-682BC076C907}" destId="{34C938BB-8BCD-EF40-8CDB-A8DC59E858AA}" srcOrd="16" destOrd="0" presId="urn:microsoft.com/office/officeart/2005/8/layout/cycle6"/>
    <dgm:cxn modelId="{9A51AAEA-10D9-C247-A0B6-F319332782D1}" type="presParOf" srcId="{52307564-C694-C946-BC50-682BC076C907}" destId="{8A243B13-5564-B84F-B286-D34D4AEBE57F}" srcOrd="17"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55045-FD7F-3A4A-AB42-D075304D3854}" type="doc">
      <dgm:prSet loTypeId="urn:microsoft.com/office/officeart/2005/8/layout/radial4" loCatId="" qsTypeId="urn:microsoft.com/office/officeart/2005/8/quickstyle/simple2" qsCatId="simple" csTypeId="urn:microsoft.com/office/officeart/2005/8/colors/colorful1" csCatId="colorful" phldr="1"/>
      <dgm:spPr/>
      <dgm:t>
        <a:bodyPr/>
        <a:lstStyle/>
        <a:p>
          <a:endParaRPr lang="en-US"/>
        </a:p>
      </dgm:t>
    </dgm:pt>
    <dgm:pt modelId="{3A8264B8-37CC-464A-9AEA-F0FC03E7CB7F}">
      <dgm:prSet phldrT="[Text]" custT="1"/>
      <dgm:spPr>
        <a:solidFill>
          <a:schemeClr val="accent5"/>
        </a:solidFill>
      </dgm:spPr>
      <dgm:t>
        <a:bodyPr/>
        <a:lstStyle/>
        <a:p>
          <a:r>
            <a:rPr lang="en-US" sz="3200" dirty="0">
              <a:latin typeface="+mn-lt"/>
            </a:rPr>
            <a:t>Improve Patient Safety</a:t>
          </a:r>
        </a:p>
      </dgm:t>
    </dgm:pt>
    <dgm:pt modelId="{0A2FD581-BE04-B54B-8974-E0BBA7D9D855}" type="parTrans" cxnId="{F766C491-BA61-1649-A113-DDA092436DEB}">
      <dgm:prSet/>
      <dgm:spPr/>
      <dgm:t>
        <a:bodyPr/>
        <a:lstStyle/>
        <a:p>
          <a:endParaRPr lang="en-US"/>
        </a:p>
      </dgm:t>
    </dgm:pt>
    <dgm:pt modelId="{F606CD3C-7E4A-3F4E-8DCB-7D0E64BF3C65}" type="sibTrans" cxnId="{F766C491-BA61-1649-A113-DDA092436DEB}">
      <dgm:prSet/>
      <dgm:spPr/>
      <dgm:t>
        <a:bodyPr/>
        <a:lstStyle/>
        <a:p>
          <a:endParaRPr lang="en-US"/>
        </a:p>
      </dgm:t>
    </dgm:pt>
    <dgm:pt modelId="{950633BA-4A49-2C45-9FF1-83387D00F599}">
      <dgm:prSet phldrT="[Text]"/>
      <dgm:spPr/>
      <dgm:t>
        <a:bodyPr/>
        <a:lstStyle/>
        <a:p>
          <a:r>
            <a:rPr lang="en-US" dirty="0">
              <a:latin typeface="+mn-lt"/>
            </a:rPr>
            <a:t>Make Sites Happier</a:t>
          </a:r>
        </a:p>
      </dgm:t>
    </dgm:pt>
    <dgm:pt modelId="{3A19D6CF-2DDC-3644-AC67-DC240457E9D5}" type="parTrans" cxnId="{82BE28BA-0926-134C-999F-9DF1BF58F29D}">
      <dgm:prSet/>
      <dgm:spPr/>
      <dgm:t>
        <a:bodyPr/>
        <a:lstStyle/>
        <a:p>
          <a:endParaRPr lang="en-US"/>
        </a:p>
      </dgm:t>
    </dgm:pt>
    <dgm:pt modelId="{5412F12D-FE4D-434E-BD87-8F0550FA1CBC}" type="sibTrans" cxnId="{82BE28BA-0926-134C-999F-9DF1BF58F29D}">
      <dgm:prSet/>
      <dgm:spPr/>
      <dgm:t>
        <a:bodyPr/>
        <a:lstStyle/>
        <a:p>
          <a:endParaRPr lang="en-US"/>
        </a:p>
      </dgm:t>
    </dgm:pt>
    <dgm:pt modelId="{35E1796B-A4E3-C447-B7F1-6D9B5C4EAAD9}">
      <dgm:prSet phldrT="[Text]"/>
      <dgm:spPr>
        <a:solidFill>
          <a:schemeClr val="accent1"/>
        </a:solidFill>
      </dgm:spPr>
      <dgm:t>
        <a:bodyPr/>
        <a:lstStyle/>
        <a:p>
          <a:r>
            <a:rPr lang="en-US" dirty="0">
              <a:latin typeface="+mn-lt"/>
            </a:rPr>
            <a:t>Pass Inspections</a:t>
          </a:r>
        </a:p>
      </dgm:t>
    </dgm:pt>
    <dgm:pt modelId="{E737D320-BA45-3B47-BE8E-5397943E190E}" type="parTrans" cxnId="{1339CB59-D09A-8F4C-B672-EFA17E644AF9}">
      <dgm:prSet/>
      <dgm:spPr>
        <a:solidFill>
          <a:schemeClr val="accent1"/>
        </a:solidFill>
      </dgm:spPr>
      <dgm:t>
        <a:bodyPr/>
        <a:lstStyle/>
        <a:p>
          <a:endParaRPr lang="en-US"/>
        </a:p>
      </dgm:t>
    </dgm:pt>
    <dgm:pt modelId="{8BCFDE36-16A5-B84C-87EE-C3A4F1AEB15D}" type="sibTrans" cxnId="{1339CB59-D09A-8F4C-B672-EFA17E644AF9}">
      <dgm:prSet/>
      <dgm:spPr/>
      <dgm:t>
        <a:bodyPr/>
        <a:lstStyle/>
        <a:p>
          <a:endParaRPr lang="en-US"/>
        </a:p>
      </dgm:t>
    </dgm:pt>
    <dgm:pt modelId="{728DF48A-EEB9-504A-950C-75E64BB3F020}">
      <dgm:prSet phldrT="[Text]"/>
      <dgm:spPr>
        <a:solidFill>
          <a:schemeClr val="bg2"/>
        </a:solidFill>
      </dgm:spPr>
      <dgm:t>
        <a:bodyPr/>
        <a:lstStyle/>
        <a:p>
          <a:r>
            <a:rPr lang="en-US" dirty="0">
              <a:latin typeface="+mn-lt"/>
            </a:rPr>
            <a:t>Avoid Costs</a:t>
          </a:r>
        </a:p>
      </dgm:t>
    </dgm:pt>
    <dgm:pt modelId="{A7C8EE38-EE85-A742-9C70-FF55655AA413}" type="parTrans" cxnId="{F7633986-E8B0-2247-8581-950A4858DFF0}">
      <dgm:prSet/>
      <dgm:spPr>
        <a:solidFill>
          <a:schemeClr val="bg2"/>
        </a:solidFill>
      </dgm:spPr>
      <dgm:t>
        <a:bodyPr/>
        <a:lstStyle/>
        <a:p>
          <a:endParaRPr lang="en-US"/>
        </a:p>
      </dgm:t>
    </dgm:pt>
    <dgm:pt modelId="{6478C1CA-2D0C-454B-AED2-079FFED77F3E}" type="sibTrans" cxnId="{F7633986-E8B0-2247-8581-950A4858DFF0}">
      <dgm:prSet/>
      <dgm:spPr/>
      <dgm:t>
        <a:bodyPr/>
        <a:lstStyle/>
        <a:p>
          <a:endParaRPr lang="en-US"/>
        </a:p>
      </dgm:t>
    </dgm:pt>
    <dgm:pt modelId="{1C6C8BC1-F955-634E-839C-F26239C5553D}" type="pres">
      <dgm:prSet presAssocID="{85355045-FD7F-3A4A-AB42-D075304D3854}" presName="cycle" presStyleCnt="0">
        <dgm:presLayoutVars>
          <dgm:chMax val="1"/>
          <dgm:dir/>
          <dgm:animLvl val="ctr"/>
          <dgm:resizeHandles val="exact"/>
        </dgm:presLayoutVars>
      </dgm:prSet>
      <dgm:spPr/>
    </dgm:pt>
    <dgm:pt modelId="{8307DFE9-F40B-5040-B30C-BE44BD61C704}" type="pres">
      <dgm:prSet presAssocID="{3A8264B8-37CC-464A-9AEA-F0FC03E7CB7F}" presName="centerShape" presStyleLbl="node0" presStyleIdx="0" presStyleCnt="1" custLinFactNeighborY="347"/>
      <dgm:spPr/>
    </dgm:pt>
    <dgm:pt modelId="{43031B15-366C-4A49-B2AD-089464373933}" type="pres">
      <dgm:prSet presAssocID="{3A19D6CF-2DDC-3644-AC67-DC240457E9D5}" presName="parTrans" presStyleLbl="bgSibTrans2D1" presStyleIdx="0" presStyleCnt="3" custLinFactNeighborX="5065" custLinFactNeighborY="13617"/>
      <dgm:spPr/>
    </dgm:pt>
    <dgm:pt modelId="{D75C7F3F-4A11-6F43-A2B1-2E13A1182FCE}" type="pres">
      <dgm:prSet presAssocID="{950633BA-4A49-2C45-9FF1-83387D00F599}" presName="node" presStyleLbl="node1" presStyleIdx="0" presStyleCnt="3" custRadScaleRad="111123" custRadScaleInc="-1902">
        <dgm:presLayoutVars>
          <dgm:bulletEnabled val="1"/>
        </dgm:presLayoutVars>
      </dgm:prSet>
      <dgm:spPr/>
    </dgm:pt>
    <dgm:pt modelId="{E5C8000C-747D-6B4E-BC1F-861DB11ACA1D}" type="pres">
      <dgm:prSet presAssocID="{E737D320-BA45-3B47-BE8E-5397943E190E}" presName="parTrans" presStyleLbl="bgSibTrans2D1" presStyleIdx="1" presStyleCnt="3" custLinFactNeighborY="21364"/>
      <dgm:spPr/>
    </dgm:pt>
    <dgm:pt modelId="{2192B438-3FA9-8C49-9E8C-6557583FC3FE}" type="pres">
      <dgm:prSet presAssocID="{35E1796B-A4E3-C447-B7F1-6D9B5C4EAAD9}" presName="node" presStyleLbl="node1" presStyleIdx="1" presStyleCnt="3" custRadScaleRad="95177">
        <dgm:presLayoutVars>
          <dgm:bulletEnabled val="1"/>
        </dgm:presLayoutVars>
      </dgm:prSet>
      <dgm:spPr/>
    </dgm:pt>
    <dgm:pt modelId="{9B3A6231-C237-4F45-A76D-55505FD0126A}" type="pres">
      <dgm:prSet presAssocID="{A7C8EE38-EE85-A742-9C70-FF55655AA413}" presName="parTrans" presStyleLbl="bgSibTrans2D1" presStyleIdx="2" presStyleCnt="3" custLinFactNeighborX="-7813" custLinFactNeighborY="-968"/>
      <dgm:spPr/>
    </dgm:pt>
    <dgm:pt modelId="{6F4E57C9-07B7-3D4F-BFB2-BD7E47AEB60F}" type="pres">
      <dgm:prSet presAssocID="{728DF48A-EEB9-504A-950C-75E64BB3F020}" presName="node" presStyleLbl="node1" presStyleIdx="2" presStyleCnt="3" custRadScaleRad="116235" custRadScaleInc="6034">
        <dgm:presLayoutVars>
          <dgm:bulletEnabled val="1"/>
        </dgm:presLayoutVars>
      </dgm:prSet>
      <dgm:spPr/>
    </dgm:pt>
  </dgm:ptLst>
  <dgm:cxnLst>
    <dgm:cxn modelId="{1F77971B-DAA9-1149-88AE-092E057E670C}" type="presOf" srcId="{35E1796B-A4E3-C447-B7F1-6D9B5C4EAAD9}" destId="{2192B438-3FA9-8C49-9E8C-6557583FC3FE}" srcOrd="0" destOrd="0" presId="urn:microsoft.com/office/officeart/2005/8/layout/radial4"/>
    <dgm:cxn modelId="{62019F21-54CB-2B42-BFA3-65304DC29A5B}" type="presOf" srcId="{3A8264B8-37CC-464A-9AEA-F0FC03E7CB7F}" destId="{8307DFE9-F40B-5040-B30C-BE44BD61C704}" srcOrd="0" destOrd="0" presId="urn:microsoft.com/office/officeart/2005/8/layout/radial4"/>
    <dgm:cxn modelId="{B0E12352-3CA1-8E4E-87C1-B9AE4A58B86A}" type="presOf" srcId="{E737D320-BA45-3B47-BE8E-5397943E190E}" destId="{E5C8000C-747D-6B4E-BC1F-861DB11ACA1D}" srcOrd="0" destOrd="0" presId="urn:microsoft.com/office/officeart/2005/8/layout/radial4"/>
    <dgm:cxn modelId="{1339CB59-D09A-8F4C-B672-EFA17E644AF9}" srcId="{3A8264B8-37CC-464A-9AEA-F0FC03E7CB7F}" destId="{35E1796B-A4E3-C447-B7F1-6D9B5C4EAAD9}" srcOrd="1" destOrd="0" parTransId="{E737D320-BA45-3B47-BE8E-5397943E190E}" sibTransId="{8BCFDE36-16A5-B84C-87EE-C3A4F1AEB15D}"/>
    <dgm:cxn modelId="{3024F681-277D-FC4F-A3AB-81FECABD1824}" type="presOf" srcId="{A7C8EE38-EE85-A742-9C70-FF55655AA413}" destId="{9B3A6231-C237-4F45-A76D-55505FD0126A}" srcOrd="0" destOrd="0" presId="urn:microsoft.com/office/officeart/2005/8/layout/radial4"/>
    <dgm:cxn modelId="{F7633986-E8B0-2247-8581-950A4858DFF0}" srcId="{3A8264B8-37CC-464A-9AEA-F0FC03E7CB7F}" destId="{728DF48A-EEB9-504A-950C-75E64BB3F020}" srcOrd="2" destOrd="0" parTransId="{A7C8EE38-EE85-A742-9C70-FF55655AA413}" sibTransId="{6478C1CA-2D0C-454B-AED2-079FFED77F3E}"/>
    <dgm:cxn modelId="{F766C491-BA61-1649-A113-DDA092436DEB}" srcId="{85355045-FD7F-3A4A-AB42-D075304D3854}" destId="{3A8264B8-37CC-464A-9AEA-F0FC03E7CB7F}" srcOrd="0" destOrd="0" parTransId="{0A2FD581-BE04-B54B-8974-E0BBA7D9D855}" sibTransId="{F606CD3C-7E4A-3F4E-8DCB-7D0E64BF3C65}"/>
    <dgm:cxn modelId="{ADB7399C-FFB3-494B-9742-F88455D5EDDA}" type="presOf" srcId="{950633BA-4A49-2C45-9FF1-83387D00F599}" destId="{D75C7F3F-4A11-6F43-A2B1-2E13A1182FCE}" srcOrd="0" destOrd="0" presId="urn:microsoft.com/office/officeart/2005/8/layout/radial4"/>
    <dgm:cxn modelId="{82BE28BA-0926-134C-999F-9DF1BF58F29D}" srcId="{3A8264B8-37CC-464A-9AEA-F0FC03E7CB7F}" destId="{950633BA-4A49-2C45-9FF1-83387D00F599}" srcOrd="0" destOrd="0" parTransId="{3A19D6CF-2DDC-3644-AC67-DC240457E9D5}" sibTransId="{5412F12D-FE4D-434E-BD87-8F0550FA1CBC}"/>
    <dgm:cxn modelId="{8F9328BE-7657-3E4E-A887-74D0D1455881}" type="presOf" srcId="{3A19D6CF-2DDC-3644-AC67-DC240457E9D5}" destId="{43031B15-366C-4A49-B2AD-089464373933}" srcOrd="0" destOrd="0" presId="urn:microsoft.com/office/officeart/2005/8/layout/radial4"/>
    <dgm:cxn modelId="{15537ECF-D6E2-7945-A032-78968E08A672}" type="presOf" srcId="{728DF48A-EEB9-504A-950C-75E64BB3F020}" destId="{6F4E57C9-07B7-3D4F-BFB2-BD7E47AEB60F}" srcOrd="0" destOrd="0" presId="urn:microsoft.com/office/officeart/2005/8/layout/radial4"/>
    <dgm:cxn modelId="{AF1BA8E9-1F56-6D4C-AC40-B87F758EA709}" type="presOf" srcId="{85355045-FD7F-3A4A-AB42-D075304D3854}" destId="{1C6C8BC1-F955-634E-839C-F26239C5553D}" srcOrd="0" destOrd="0" presId="urn:microsoft.com/office/officeart/2005/8/layout/radial4"/>
    <dgm:cxn modelId="{92C87CAA-1E2B-9943-A30D-1B203DA9387A}" type="presParOf" srcId="{1C6C8BC1-F955-634E-839C-F26239C5553D}" destId="{8307DFE9-F40B-5040-B30C-BE44BD61C704}" srcOrd="0" destOrd="0" presId="urn:microsoft.com/office/officeart/2005/8/layout/radial4"/>
    <dgm:cxn modelId="{CF6B4841-9CAE-2E44-A600-20633B1533E1}" type="presParOf" srcId="{1C6C8BC1-F955-634E-839C-F26239C5553D}" destId="{43031B15-366C-4A49-B2AD-089464373933}" srcOrd="1" destOrd="0" presId="urn:microsoft.com/office/officeart/2005/8/layout/radial4"/>
    <dgm:cxn modelId="{3E95CA85-68D8-7A4F-B8F3-D25B9BB14271}" type="presParOf" srcId="{1C6C8BC1-F955-634E-839C-F26239C5553D}" destId="{D75C7F3F-4A11-6F43-A2B1-2E13A1182FCE}" srcOrd="2" destOrd="0" presId="urn:microsoft.com/office/officeart/2005/8/layout/radial4"/>
    <dgm:cxn modelId="{838B46A7-CE84-6541-A7AC-04F51F729118}" type="presParOf" srcId="{1C6C8BC1-F955-634E-839C-F26239C5553D}" destId="{E5C8000C-747D-6B4E-BC1F-861DB11ACA1D}" srcOrd="3" destOrd="0" presId="urn:microsoft.com/office/officeart/2005/8/layout/radial4"/>
    <dgm:cxn modelId="{1A652408-EE15-C443-8C43-E92527E26E04}" type="presParOf" srcId="{1C6C8BC1-F955-634E-839C-F26239C5553D}" destId="{2192B438-3FA9-8C49-9E8C-6557583FC3FE}" srcOrd="4" destOrd="0" presId="urn:microsoft.com/office/officeart/2005/8/layout/radial4"/>
    <dgm:cxn modelId="{581F7D7A-C367-3048-94AE-BD02D9F46708}" type="presParOf" srcId="{1C6C8BC1-F955-634E-839C-F26239C5553D}" destId="{9B3A6231-C237-4F45-A76D-55505FD0126A}" srcOrd="5" destOrd="0" presId="urn:microsoft.com/office/officeart/2005/8/layout/radial4"/>
    <dgm:cxn modelId="{CC183D86-B56A-3641-B961-89DDF05E56D5}" type="presParOf" srcId="{1C6C8BC1-F955-634E-839C-F26239C5553D}" destId="{6F4E57C9-07B7-3D4F-BFB2-BD7E47AEB60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F138E-23BF-7345-AD8E-38277444715A}">
      <dsp:nvSpPr>
        <dsp:cNvPr id="0" name=""/>
        <dsp:cNvSpPr/>
      </dsp:nvSpPr>
      <dsp:spPr>
        <a:xfrm>
          <a:off x="3334742" y="18249"/>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Pharma</a:t>
          </a:r>
        </a:p>
      </dsp:txBody>
      <dsp:txXfrm>
        <a:off x="3381021" y="64528"/>
        <a:ext cx="1365957" cy="855477"/>
      </dsp:txXfrm>
    </dsp:sp>
    <dsp:sp modelId="{6732CB23-481F-8B44-84CA-1F76E8471A8C}">
      <dsp:nvSpPr>
        <dsp:cNvPr id="0" name=""/>
        <dsp:cNvSpPr/>
      </dsp:nvSpPr>
      <dsp:spPr>
        <a:xfrm>
          <a:off x="1857534" y="502063"/>
          <a:ext cx="4465390" cy="4465390"/>
        </a:xfrm>
        <a:custGeom>
          <a:avLst/>
          <a:gdLst/>
          <a:ahLst/>
          <a:cxnLst/>
          <a:rect l="0" t="0" r="0" b="0"/>
          <a:pathLst>
            <a:path>
              <a:moveTo>
                <a:pt x="2944993" y="116670"/>
              </a:moveTo>
              <a:arcTo wR="2232695" hR="2232695" stAng="17316259" swAng="14870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6053759-1060-2E44-BFCA-CDD9B4A199B3}">
      <dsp:nvSpPr>
        <dsp:cNvPr id="0" name=""/>
        <dsp:cNvSpPr/>
      </dsp:nvSpPr>
      <dsp:spPr>
        <a:xfrm>
          <a:off x="5268312"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EU Pharma</a:t>
          </a:r>
        </a:p>
      </dsp:txBody>
      <dsp:txXfrm>
        <a:off x="5314591" y="1165247"/>
        <a:ext cx="1365957" cy="855477"/>
      </dsp:txXfrm>
    </dsp:sp>
    <dsp:sp modelId="{A57CFCF8-2012-5942-851F-F84D8BC69EB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C3CD20E-8A4D-544A-B025-7E19191FDADD}">
      <dsp:nvSpPr>
        <dsp:cNvPr id="0" name=""/>
        <dsp:cNvSpPr/>
      </dsp:nvSpPr>
      <dsp:spPr>
        <a:xfrm>
          <a:off x="5268312"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2 Japan Pharma</a:t>
          </a:r>
        </a:p>
      </dsp:txBody>
      <dsp:txXfrm>
        <a:off x="5314591" y="3397942"/>
        <a:ext cx="1365957" cy="855477"/>
      </dsp:txXfrm>
    </dsp:sp>
    <dsp:sp modelId="{64582488-0290-E949-BF95-2C2F58A0BD2B}">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0479D1-E681-2B46-8441-A3316497ED7A}">
      <dsp:nvSpPr>
        <dsp:cNvPr id="0" name=""/>
        <dsp:cNvSpPr/>
      </dsp:nvSpPr>
      <dsp:spPr>
        <a:xfrm>
          <a:off x="3334742" y="4468010"/>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IRB</a:t>
          </a:r>
        </a:p>
      </dsp:txBody>
      <dsp:txXfrm>
        <a:off x="3381021" y="4514289"/>
        <a:ext cx="1365957" cy="855477"/>
      </dsp:txXfrm>
    </dsp:sp>
    <dsp:sp modelId="{342DEC3F-0AAE-B140-9316-8E7291C63ED7}">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49C4BA-3AFF-3546-BE5D-4875918F8896}">
      <dsp:nvSpPr>
        <dsp:cNvPr id="0" name=""/>
        <dsp:cNvSpPr/>
      </dsp:nvSpPr>
      <dsp:spPr>
        <a:xfrm>
          <a:off x="1401171"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1 US CRO</a:t>
          </a:r>
        </a:p>
      </dsp:txBody>
      <dsp:txXfrm>
        <a:off x="1447450" y="3397942"/>
        <a:ext cx="1365957" cy="855477"/>
      </dsp:txXfrm>
    </dsp:sp>
    <dsp:sp modelId="{354DC5AD-A9DC-5340-802A-792E2430EC3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87FCD4-3968-634C-8C02-D4CCFCD50A93}">
      <dsp:nvSpPr>
        <dsp:cNvPr id="0" name=""/>
        <dsp:cNvSpPr/>
      </dsp:nvSpPr>
      <dsp:spPr>
        <a:xfrm>
          <a:off x="1401171"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Top 3 US Biotech</a:t>
          </a:r>
        </a:p>
      </dsp:txBody>
      <dsp:txXfrm>
        <a:off x="1447450" y="1165247"/>
        <a:ext cx="1365957" cy="855477"/>
      </dsp:txXfrm>
    </dsp:sp>
    <dsp:sp modelId="{8A243B13-5564-B84F-B286-D34D4AEBE57F}">
      <dsp:nvSpPr>
        <dsp:cNvPr id="0" name=""/>
        <dsp:cNvSpPr/>
      </dsp:nvSpPr>
      <dsp:spPr>
        <a:xfrm>
          <a:off x="1805075" y="502063"/>
          <a:ext cx="4465390" cy="4465390"/>
        </a:xfrm>
        <a:custGeom>
          <a:avLst/>
          <a:gdLst/>
          <a:ahLst/>
          <a:cxnLst/>
          <a:rect l="0" t="0" r="0" b="0"/>
          <a:pathLst>
            <a:path>
              <a:moveTo>
                <a:pt x="698955" y="610175"/>
              </a:moveTo>
              <a:arcTo wR="2232695" hR="2232695" stAng="13596673" swAng="14870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7DFE9-F40B-5040-B30C-BE44BD61C704}">
      <dsp:nvSpPr>
        <dsp:cNvPr id="0" name=""/>
        <dsp:cNvSpPr/>
      </dsp:nvSpPr>
      <dsp:spPr>
        <a:xfrm>
          <a:off x="4009610" y="2913727"/>
          <a:ext cx="2444453" cy="2444453"/>
        </a:xfrm>
        <a:prstGeom prst="ellipse">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rPr>
            <a:t>Improve Patient Safety</a:t>
          </a:r>
        </a:p>
      </dsp:txBody>
      <dsp:txXfrm>
        <a:off x="4367592" y="3271709"/>
        <a:ext cx="1728489" cy="1728489"/>
      </dsp:txXfrm>
    </dsp:sp>
    <dsp:sp modelId="{43031B15-366C-4A49-B2AD-089464373933}">
      <dsp:nvSpPr>
        <dsp:cNvPr id="0" name=""/>
        <dsp:cNvSpPr/>
      </dsp:nvSpPr>
      <dsp:spPr>
        <a:xfrm rot="12831893">
          <a:off x="2197671" y="2513356"/>
          <a:ext cx="2212054" cy="696669"/>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75C7F3F-4A11-6F43-A2B1-2E13A1182FCE}">
      <dsp:nvSpPr>
        <dsp:cNvPr id="0" name=""/>
        <dsp:cNvSpPr/>
      </dsp:nvSpPr>
      <dsp:spPr>
        <a:xfrm>
          <a:off x="1112149" y="1221615"/>
          <a:ext cx="2322230" cy="185778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rPr>
            <a:t>Make Sites Happier</a:t>
          </a:r>
        </a:p>
      </dsp:txBody>
      <dsp:txXfrm>
        <a:off x="1166562" y="1276028"/>
        <a:ext cx="2213404" cy="1748958"/>
      </dsp:txXfrm>
    </dsp:sp>
    <dsp:sp modelId="{E5C8000C-747D-6B4E-BC1F-861DB11ACA1D}">
      <dsp:nvSpPr>
        <dsp:cNvPr id="0" name=""/>
        <dsp:cNvSpPr/>
      </dsp:nvSpPr>
      <dsp:spPr>
        <a:xfrm rot="16200000">
          <a:off x="4367281" y="1749037"/>
          <a:ext cx="1729111" cy="696669"/>
        </a:xfrm>
        <a:prstGeom prst="lef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sp>
    <dsp:sp modelId="{2192B438-3FA9-8C49-9E8C-6557583FC3FE}">
      <dsp:nvSpPr>
        <dsp:cNvPr id="0" name=""/>
        <dsp:cNvSpPr/>
      </dsp:nvSpPr>
      <dsp:spPr>
        <a:xfrm>
          <a:off x="4070721" y="155087"/>
          <a:ext cx="2322230" cy="1857784"/>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rPr>
            <a:t>Pass Inspections</a:t>
          </a:r>
        </a:p>
      </dsp:txBody>
      <dsp:txXfrm>
        <a:off x="4125134" y="209500"/>
        <a:ext cx="2213404" cy="1748958"/>
      </dsp:txXfrm>
    </dsp:sp>
    <dsp:sp modelId="{9B3A6231-C237-4F45-A76D-55505FD0126A}">
      <dsp:nvSpPr>
        <dsp:cNvPr id="0" name=""/>
        <dsp:cNvSpPr/>
      </dsp:nvSpPr>
      <dsp:spPr>
        <a:xfrm rot="19716865">
          <a:off x="6034741" y="2456262"/>
          <a:ext cx="2366923" cy="696669"/>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1">
          <a:scrgbClr r="0" g="0" b="0"/>
        </a:effectRef>
        <a:fontRef idx="minor">
          <a:schemeClr val="lt1"/>
        </a:fontRef>
      </dsp:style>
    </dsp:sp>
    <dsp:sp modelId="{6F4E57C9-07B7-3D4F-BFB2-BD7E47AEB60F}">
      <dsp:nvSpPr>
        <dsp:cNvPr id="0" name=""/>
        <dsp:cNvSpPr/>
      </dsp:nvSpPr>
      <dsp:spPr>
        <a:xfrm>
          <a:off x="7252315" y="1266108"/>
          <a:ext cx="2322230" cy="1857784"/>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rPr>
            <a:t>Avoid Costs</a:t>
          </a:r>
        </a:p>
      </dsp:txBody>
      <dsp:txXfrm>
        <a:off x="7306728" y="1320521"/>
        <a:ext cx="2213404" cy="174895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36C52EE-4D5A-46EC-9899-791D2D2FDD46}" type="datetimeFigureOut">
              <a:rPr lang="en-US" smtClean="0"/>
              <a:t>9/16/19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668C24D-2D2F-4A2C-956B-65E439A70D70}" type="slidenum">
              <a:rPr lang="en-US" smtClean="0"/>
              <a:t>‹#›</a:t>
            </a:fld>
            <a:endParaRPr lang="en-US"/>
          </a:p>
        </p:txBody>
      </p:sp>
    </p:spTree>
    <p:extLst>
      <p:ext uri="{BB962C8B-B14F-4D97-AF65-F5344CB8AC3E}">
        <p14:creationId xmlns:p14="http://schemas.microsoft.com/office/powerpoint/2010/main" val="27293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3171" tIns="46586" rIns="93171" bIns="46586" rtlCol="0"/>
          <a:lstStyle>
            <a:lvl1pPr algn="l">
              <a:defRPr sz="1200"/>
            </a:lvl1pPr>
          </a:lstStyle>
          <a:p>
            <a:endParaRPr lang="en-GB"/>
          </a:p>
        </p:txBody>
      </p:sp>
      <p:sp>
        <p:nvSpPr>
          <p:cNvPr id="3" name="Date Placeholder 2"/>
          <p:cNvSpPr>
            <a:spLocks noGrp="1"/>
          </p:cNvSpPr>
          <p:nvPr>
            <p:ph type="dt" idx="1"/>
          </p:nvPr>
        </p:nvSpPr>
        <p:spPr>
          <a:xfrm>
            <a:off x="3970938" y="0"/>
            <a:ext cx="3037840" cy="466435"/>
          </a:xfrm>
          <a:prstGeom prst="rect">
            <a:avLst/>
          </a:prstGeom>
        </p:spPr>
        <p:txBody>
          <a:bodyPr vert="horz" lIns="93171" tIns="46586" rIns="93171" bIns="46586" rtlCol="0"/>
          <a:lstStyle>
            <a:lvl1pPr algn="r">
              <a:defRPr sz="1200"/>
            </a:lvl1pPr>
          </a:lstStyle>
          <a:p>
            <a:fld id="{D936946E-22A2-4342-BA18-98C1A9575A03}" type="datetimeFigureOut">
              <a:rPr lang="en-GB" smtClean="0"/>
              <a:t>16/09/2019</a:t>
            </a:fld>
            <a:endParaRPr lang="en-GB"/>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93171" tIns="46586" rIns="93171" bIns="46586" rtlCol="0" anchor="ctr"/>
          <a:lstStyle/>
          <a:p>
            <a:endParaRPr lang="en-GB"/>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1" tIns="46586" rIns="93171"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8"/>
            <a:ext cx="3037840" cy="466434"/>
          </a:xfrm>
          <a:prstGeom prst="rect">
            <a:avLst/>
          </a:prstGeom>
        </p:spPr>
        <p:txBody>
          <a:bodyPr vert="horz" lIns="93171" tIns="46586" rIns="93171" bIns="46586"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8"/>
            <a:ext cx="3037840" cy="466434"/>
          </a:xfrm>
          <a:prstGeom prst="rect">
            <a:avLst/>
          </a:prstGeom>
        </p:spPr>
        <p:txBody>
          <a:bodyPr vert="horz" lIns="93171" tIns="46586" rIns="93171" bIns="46586" rtlCol="0" anchor="b"/>
          <a:lstStyle>
            <a:lvl1pPr algn="r">
              <a:defRPr sz="1200"/>
            </a:lvl1pPr>
          </a:lstStyle>
          <a:p>
            <a:fld id="{B4B2C77A-CDBC-4ECE-AE94-BAA0BD37D800}" type="slidenum">
              <a:rPr lang="en-GB" smtClean="0"/>
              <a:t>‹#›</a:t>
            </a:fld>
            <a:endParaRPr lang="en-GB"/>
          </a:p>
        </p:txBody>
      </p:sp>
    </p:spTree>
    <p:extLst>
      <p:ext uri="{BB962C8B-B14F-4D97-AF65-F5344CB8AC3E}">
        <p14:creationId xmlns:p14="http://schemas.microsoft.com/office/powerpoint/2010/main" val="289115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here today. </a:t>
            </a:r>
            <a:r>
              <a:rPr lang="en-US" sz="1200" b="0" i="0" kern="1200" dirty="0">
                <a:solidFill>
                  <a:schemeClr val="tx1"/>
                </a:solidFill>
                <a:effectLst/>
                <a:latin typeface="+mn-lt"/>
                <a:ea typeface="+mn-ea"/>
                <a:cs typeface="+mn-cs"/>
              </a:rPr>
              <a:t>Only the best people in any field take the time to come so far for a conference like this.</a:t>
            </a:r>
          </a:p>
          <a:p>
            <a:endParaRPr lang="en-GB" i="0" dirty="0"/>
          </a:p>
          <a:p>
            <a:r>
              <a:rPr lang="en-US" sz="1200" b="0" i="0" kern="1200" dirty="0">
                <a:solidFill>
                  <a:schemeClr val="tx1"/>
                </a:solidFill>
                <a:effectLst/>
                <a:latin typeface="+mn-lt"/>
                <a:ea typeface="+mn-ea"/>
                <a:cs typeface="+mn-cs"/>
              </a:rPr>
              <a:t>You’re going to enjoy the time we spend together this afternoon. I will share with you some of the most important ideas that have ever been discovered in Global Safety Reporting.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I’ll be introducing you to the Safety Reporting Reference Model and the AI that’s used to operationalize and maintain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GB" i="0" dirty="0"/>
          </a:p>
        </p:txBody>
      </p:sp>
      <p:sp>
        <p:nvSpPr>
          <p:cNvPr id="4" name="Slide Number Placeholder 3"/>
          <p:cNvSpPr>
            <a:spLocks noGrp="1"/>
          </p:cNvSpPr>
          <p:nvPr>
            <p:ph type="sldNum" sz="quarter" idx="5"/>
          </p:nvPr>
        </p:nvSpPr>
        <p:spPr/>
        <p:txBody>
          <a:bodyPr/>
          <a:lstStyle/>
          <a:p>
            <a:fld id="{B4B2C77A-CDBC-4ECE-AE94-BAA0BD37D800}" type="slidenum">
              <a:rPr lang="en-GB" smtClean="0"/>
              <a:t>1</a:t>
            </a:fld>
            <a:endParaRPr lang="en-GB"/>
          </a:p>
        </p:txBody>
      </p:sp>
    </p:spTree>
    <p:extLst>
      <p:ext uri="{BB962C8B-B14F-4D97-AF65-F5344CB8AC3E}">
        <p14:creationId xmlns:p14="http://schemas.microsoft.com/office/powerpoint/2010/main" val="412608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3 of our 6 working group members have launched dynamic data driven and rules-based Artificial Intelligences that use the safety reference model</a:t>
            </a:r>
            <a:r>
              <a:rPr lang="en-US" kern="0" dirty="0">
                <a:solidFill>
                  <a:sysClr val="windowText" lastClr="000000"/>
                </a:solidFill>
                <a:latin typeface="Arial" panose="020B0604020202020204" pitchFamily="34" charset="0"/>
                <a:cs typeface="Arial" panose="020B0604020202020204" pitchFamily="34" charset="0"/>
              </a:rPr>
              <a:t> to power precision distribution to sites, ECs and RAs in over 100 countries. </a:t>
            </a:r>
          </a:p>
          <a:p>
            <a:pPr marL="0" lvl="0" indent="0">
              <a:buFont typeface="Arial" panose="020B0604020202020204" pitchFamily="34" charset="0"/>
              <a:buNone/>
            </a:pPr>
            <a:endParaRPr lang="en-US" b="0" kern="0" dirty="0">
              <a:solidFill>
                <a:sysClr val="windowText" lastClr="000000"/>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0" kern="0" dirty="0">
                <a:solidFill>
                  <a:sysClr val="windowText" lastClr="000000"/>
                </a:solidFill>
                <a:latin typeface="Arial" panose="020B0604020202020204" pitchFamily="34" charset="0"/>
                <a:cs typeface="Arial" panose="020B0604020202020204" pitchFamily="34" charset="0"/>
              </a:rPr>
              <a:t>The AI considers causality, unblinding, RSI, cross reporting, country, site and EC rules to make its reporting decisions.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end of 2019, these systems will have sent over 75k SUSARs and over 100m safety letters. </a:t>
            </a:r>
            <a:endParaRPr kumimoji="0" lang="en-US" b="0" i="0" u="none" strike="noStrike" kern="1200" cap="none" spc="0" normalizeH="0" baseline="0" noProof="0" dirty="0">
              <a:ln>
                <a:noFill/>
              </a:ln>
              <a:solidFill>
                <a:prstClr val="black"/>
              </a:solidFill>
              <a:effectLst/>
              <a:uLnTx/>
              <a:uFillTx/>
              <a:latin typeface="Arial" panose="020B0604020202020204"/>
              <a:ea typeface="+mn-ea"/>
              <a:cs typeface="+mn-cs"/>
            </a:endParaRPr>
          </a:p>
          <a:p>
            <a:endParaRPr lang="en-GB" dirty="0"/>
          </a:p>
        </p:txBody>
      </p:sp>
      <p:sp>
        <p:nvSpPr>
          <p:cNvPr id="4" name="Slide Number Placeholder 3"/>
          <p:cNvSpPr>
            <a:spLocks noGrp="1"/>
          </p:cNvSpPr>
          <p:nvPr>
            <p:ph type="sldNum" sz="quarter" idx="5"/>
          </p:nvPr>
        </p:nvSpPr>
        <p:spPr/>
        <p:txBody>
          <a:bodyPr/>
          <a:lstStyle/>
          <a:p>
            <a:fld id="{B4B2C77A-CDBC-4ECE-AE94-BAA0BD37D800}" type="slidenum">
              <a:rPr lang="en-GB" smtClean="0"/>
              <a:t>10</a:t>
            </a:fld>
            <a:endParaRPr lang="en-GB"/>
          </a:p>
        </p:txBody>
      </p:sp>
    </p:spTree>
    <p:extLst>
      <p:ext uri="{BB962C8B-B14F-4D97-AF65-F5344CB8AC3E}">
        <p14:creationId xmlns:p14="http://schemas.microsoft.com/office/powerpoint/2010/main" val="412608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keep up with the burden of maintaining our model, we have begun using Natural Language Processing to parse the main regulatory sources of information and guidance in order to summarize and classify the information.</a:t>
            </a:r>
          </a:p>
          <a:p>
            <a:endParaRPr lang="en-US" dirty="0"/>
          </a:p>
          <a:p>
            <a:r>
              <a:rPr lang="en-US" dirty="0"/>
              <a:t>The ability to extract the most important 6 lines, key words and topics from guidance has been invaluable in cutting the time to support this activity by over 80%.</a:t>
            </a:r>
          </a:p>
          <a:p>
            <a:endParaRPr lang="en-US" dirty="0"/>
          </a:p>
          <a:p>
            <a:r>
              <a:rPr lang="en-US" dirty="0"/>
              <a:t>WCG owns FDA News and </a:t>
            </a:r>
            <a:r>
              <a:rPr lang="en-US" dirty="0" err="1"/>
              <a:t>CenterWatch</a:t>
            </a:r>
            <a:r>
              <a:rPr lang="en-US" dirty="0"/>
              <a:t> so has a huge library of articles to text mine.</a:t>
            </a:r>
          </a:p>
        </p:txBody>
      </p:sp>
      <p:sp>
        <p:nvSpPr>
          <p:cNvPr id="4" name="Slide Number Placeholder 3"/>
          <p:cNvSpPr>
            <a:spLocks noGrp="1"/>
          </p:cNvSpPr>
          <p:nvPr>
            <p:ph type="sldNum" sz="quarter" idx="5"/>
          </p:nvPr>
        </p:nvSpPr>
        <p:spPr/>
        <p:txBody>
          <a:bodyPr/>
          <a:lstStyle/>
          <a:p>
            <a:fld id="{B4B2C77A-CDBC-4ECE-AE94-BAA0BD37D800}" type="slidenum">
              <a:rPr lang="en-GB" smtClean="0"/>
              <a:t>11</a:t>
            </a:fld>
            <a:endParaRPr lang="en-GB"/>
          </a:p>
        </p:txBody>
      </p:sp>
    </p:spTree>
    <p:extLst>
      <p:ext uri="{BB962C8B-B14F-4D97-AF65-F5344CB8AC3E}">
        <p14:creationId xmlns:p14="http://schemas.microsoft.com/office/powerpoint/2010/main" val="364065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Already we have a huge dataset to mine that will keep growing.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initial results include 175k vs basic technology and 450k vs manual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 of sites have trained active users in system and receiving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Average reduction in Safety Reports per week = 5  resulting in 10 hours saved per site per week.</a:t>
            </a:r>
          </a:p>
          <a:p>
            <a:endParaRPr lang="en-US" dirty="0"/>
          </a:p>
          <a:p>
            <a:r>
              <a:rPr lang="en-US" dirty="0"/>
              <a:t>Future ideas – WCG has the Inspire Patient Forums to compare incidence of unexpected adverse reactions against clinical trial information.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332225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31774">
              <a:buFont typeface="Arial" panose="020B0604020202020204" pitchFamily="34" charset="0"/>
              <a:buNone/>
              <a:defRPr/>
            </a:pPr>
            <a:r>
              <a:rPr lang="en-US" b="0" baseline="0" dirty="0"/>
              <a:t>Some outcomes we are already seeing at our founding </a:t>
            </a:r>
            <a:r>
              <a:rPr lang="en-US" b="0" baseline="0" dirty="0" err="1"/>
              <a:t>biopharmas</a:t>
            </a:r>
            <a:endParaRPr lang="en-US" b="0" baseline="0" dirty="0"/>
          </a:p>
          <a:p>
            <a:pPr marL="0" lvl="1" indent="0" defTabSz="931774">
              <a:buFont typeface="Arial" panose="020B0604020202020204" pitchFamily="34" charset="0"/>
              <a:buNone/>
              <a:defRPr/>
            </a:pPr>
            <a:endParaRPr lang="en-US" b="0" baseline="0" dirty="0"/>
          </a:p>
          <a:p>
            <a:pPr marL="0" lvl="1" indent="0" defTabSz="931774">
              <a:buFont typeface="Arial" panose="020B0604020202020204" pitchFamily="34" charset="0"/>
              <a:buNone/>
              <a:defRPr/>
            </a:pPr>
            <a:r>
              <a:rPr lang="en-US" b="0" baseline="0" dirty="0"/>
              <a:t>Absence of compliance findings –</a:t>
            </a:r>
          </a:p>
          <a:p>
            <a:pPr marL="0" lvl="1" indent="0" defTabSz="931774">
              <a:buFont typeface="Arial" panose="020B0604020202020204" pitchFamily="34" charset="0"/>
              <a:buNone/>
              <a:defRPr/>
            </a:pPr>
            <a:endParaRPr lang="en-US" b="0" baseline="0" dirty="0"/>
          </a:p>
          <a:p>
            <a:pPr marL="0" lvl="1" indent="0" defTabSz="931774">
              <a:buFont typeface="Arial" panose="020B0604020202020204" pitchFamily="34" charset="0"/>
              <a:buNone/>
              <a:defRPr/>
            </a:pPr>
            <a:r>
              <a:rPr lang="en-US" b="0" baseline="0" dirty="0"/>
              <a:t>The model prevents non-compliant activities such as distributing unapproved versions of RSI to investigators within IBs </a:t>
            </a:r>
          </a:p>
          <a:p>
            <a:pPr marL="0" lvl="1" indent="0" defTabSz="931774">
              <a:buFont typeface="Arial" panose="020B0604020202020204" pitchFamily="34" charset="0"/>
              <a:buNone/>
              <a:defRPr/>
            </a:pPr>
            <a:endParaRPr lang="en-US" b="0" baseline="0" dirty="0"/>
          </a:p>
          <a:p>
            <a:pPr marL="0" lvl="1" indent="0" defTabSz="931774">
              <a:buFont typeface="Arial" panose="020B0604020202020204" pitchFamily="34" charset="0"/>
              <a:buNone/>
              <a:defRPr/>
            </a:pPr>
            <a:r>
              <a:rPr lang="en-US" b="0" baseline="0" dirty="0"/>
              <a:t>The model ensures that a biopharma has traceability for unblinded distribution to local ECs.</a:t>
            </a:r>
          </a:p>
        </p:txBody>
      </p:sp>
      <p:sp>
        <p:nvSpPr>
          <p:cNvPr id="4" name="Slide Number Placeholder 3"/>
          <p:cNvSpPr>
            <a:spLocks noGrp="1"/>
          </p:cNvSpPr>
          <p:nvPr>
            <p:ph type="sldNum" sz="quarter" idx="10"/>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97872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academic site</a:t>
            </a:r>
          </a:p>
        </p:txBody>
      </p:sp>
      <p:sp>
        <p:nvSpPr>
          <p:cNvPr id="4" name="Slide Number Placeholder 3"/>
          <p:cNvSpPr>
            <a:spLocks noGrp="1"/>
          </p:cNvSpPr>
          <p:nvPr>
            <p:ph type="sldNum" sz="quarter" idx="5"/>
          </p:nvPr>
        </p:nvSpPr>
        <p:spPr/>
        <p:txBody>
          <a:bodyPr/>
          <a:lstStyle/>
          <a:p>
            <a:fld id="{B4B2C77A-CDBC-4ECE-AE94-BAA0BD37D800}" type="slidenum">
              <a:rPr lang="en-GB" smtClean="0"/>
              <a:t>14</a:t>
            </a:fld>
            <a:endParaRPr lang="en-GB"/>
          </a:p>
        </p:txBody>
      </p:sp>
    </p:spTree>
    <p:extLst>
      <p:ext uri="{BB962C8B-B14F-4D97-AF65-F5344CB8AC3E}">
        <p14:creationId xmlns:p14="http://schemas.microsoft.com/office/powerpoint/2010/main" val="2878249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By eliminating over-distribution of safety reports, a sponsor may transform their  clinical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26CB6"/>
              </a:solidFill>
            </a:endParaRPr>
          </a:p>
          <a:p>
            <a:pPr marL="0" marR="0" lvl="0" indent="0" algn="l" defTabSz="914400" rtl="0" eaLnBrk="1" fontAlgn="auto" latinLnBrk="0" hangingPunct="1">
              <a:lnSpc>
                <a:spcPct val="100000"/>
              </a:lnSpc>
              <a:spcBef>
                <a:spcPts val="0"/>
              </a:spcBef>
              <a:spcAft>
                <a:spcPts val="0"/>
              </a:spcAft>
              <a:buClrTx/>
              <a:buSzTx/>
              <a:buFontTx/>
              <a:buAutoNum type="arabicParenR"/>
              <a:tabLst/>
              <a:defRPr/>
            </a:pPr>
            <a:r>
              <a:rPr lang="en-US" sz="1200" b="0" kern="1200" dirty="0">
                <a:solidFill>
                  <a:schemeClr val="tx1"/>
                </a:solidFill>
                <a:latin typeface="+mn-lt"/>
                <a:ea typeface="+mn-ea"/>
                <a:cs typeface="+mn-cs"/>
              </a:rPr>
              <a:t> improve patient safety</a:t>
            </a:r>
          </a:p>
          <a:p>
            <a:pPr marL="0" marR="0" lvl="0" indent="0" algn="l" defTabSz="914400" rtl="0" eaLnBrk="1" fontAlgn="auto" latinLnBrk="0" hangingPunct="1">
              <a:lnSpc>
                <a:spcPct val="100000"/>
              </a:lnSpc>
              <a:spcBef>
                <a:spcPts val="0"/>
              </a:spcBef>
              <a:spcAft>
                <a:spcPts val="0"/>
              </a:spcAft>
              <a:buClrTx/>
              <a:buSzTx/>
              <a:buFontTx/>
              <a:buAutoNum type="arabicParenR"/>
              <a:tabLst/>
              <a:defRPr/>
            </a:pPr>
            <a:r>
              <a:rPr lang="en-US" sz="1200" b="0" kern="1200" dirty="0">
                <a:solidFill>
                  <a:schemeClr val="tx1"/>
                </a:solidFill>
                <a:latin typeface="+mn-lt"/>
                <a:ea typeface="+mn-ea"/>
                <a:cs typeface="+mn-cs"/>
              </a:rPr>
              <a:t> reduce site burden</a:t>
            </a:r>
          </a:p>
          <a:p>
            <a:pPr marL="0" marR="0" lvl="0" indent="0" algn="l" defTabSz="914400" rtl="0" eaLnBrk="1" fontAlgn="auto" latinLnBrk="0" hangingPunct="1">
              <a:lnSpc>
                <a:spcPct val="100000"/>
              </a:lnSpc>
              <a:spcBef>
                <a:spcPts val="0"/>
              </a:spcBef>
              <a:spcAft>
                <a:spcPts val="0"/>
              </a:spcAft>
              <a:buClrTx/>
              <a:buSzTx/>
              <a:buFontTx/>
              <a:buAutoNum type="arabicParenR"/>
              <a:tabLst/>
              <a:defRPr/>
            </a:pPr>
            <a:r>
              <a:rPr lang="en-US" sz="1200" b="0" kern="1200" dirty="0">
                <a:solidFill>
                  <a:schemeClr val="tx1"/>
                </a:solidFill>
                <a:latin typeface="+mn-lt"/>
                <a:ea typeface="+mn-ea"/>
                <a:cs typeface="+mn-cs"/>
              </a:rPr>
              <a:t> improve compliance</a:t>
            </a:r>
          </a:p>
          <a:p>
            <a:pPr marL="0" marR="0" lvl="0" indent="0" algn="l" defTabSz="914400" rtl="0" eaLnBrk="1" fontAlgn="auto" latinLnBrk="0" hangingPunct="1">
              <a:lnSpc>
                <a:spcPct val="100000"/>
              </a:lnSpc>
              <a:spcBef>
                <a:spcPts val="0"/>
              </a:spcBef>
              <a:spcAft>
                <a:spcPts val="0"/>
              </a:spcAft>
              <a:buClrTx/>
              <a:buSzTx/>
              <a:buFontTx/>
              <a:buAutoNum type="arabicParenR"/>
              <a:tabLst/>
              <a:defRPr/>
            </a:pPr>
            <a:r>
              <a:rPr lang="en-US" sz="1200" b="0" kern="1200" dirty="0">
                <a:solidFill>
                  <a:schemeClr val="tx1"/>
                </a:solidFill>
                <a:latin typeface="+mn-lt"/>
                <a:ea typeface="+mn-ea"/>
                <a:cs typeface="+mn-cs"/>
              </a:rPr>
              <a:t> save money.</a:t>
            </a:r>
          </a:p>
        </p:txBody>
      </p:sp>
      <p:sp>
        <p:nvSpPr>
          <p:cNvPr id="4" name="Slide Number Placeholder 3"/>
          <p:cNvSpPr>
            <a:spLocks noGrp="1"/>
          </p:cNvSpPr>
          <p:nvPr>
            <p:ph type="sldNum" sz="quarter" idx="5"/>
          </p:nvPr>
        </p:nvSpPr>
        <p:spPr/>
        <p:txBody>
          <a:bodyPr/>
          <a:lstStyle/>
          <a:p>
            <a:fld id="{B4B2C77A-CDBC-4ECE-AE94-BAA0BD37D800}" type="slidenum">
              <a:rPr lang="en-GB" smtClean="0"/>
              <a:t>15</a:t>
            </a:fld>
            <a:endParaRPr lang="en-GB" dirty="0"/>
          </a:p>
        </p:txBody>
      </p:sp>
    </p:spTree>
    <p:extLst>
      <p:ext uri="{BB962C8B-B14F-4D97-AF65-F5344CB8AC3E}">
        <p14:creationId xmlns:p14="http://schemas.microsoft.com/office/powerpoint/2010/main" val="182555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Join us in building the safety reporting reference model. May all your future safety reporting be accurate and precise.</a:t>
            </a:r>
          </a:p>
          <a:p>
            <a:endParaRPr lang="en-US" sz="1200" b="0" dirty="0">
              <a:solidFill>
                <a:srgbClr val="026CB6"/>
              </a:solidFill>
            </a:endParaRPr>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16</a:t>
            </a:fld>
            <a:endParaRPr lang="en-GB" dirty="0"/>
          </a:p>
        </p:txBody>
      </p:sp>
    </p:spTree>
    <p:extLst>
      <p:ext uri="{BB962C8B-B14F-4D97-AF65-F5344CB8AC3E}">
        <p14:creationId xmlns:p14="http://schemas.microsoft.com/office/powerpoint/2010/main" val="3738737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B2C77A-CDBC-4ECE-AE94-BAA0BD37D800}" type="slidenum">
              <a:rPr lang="en-GB" smtClean="0"/>
              <a:t>17</a:t>
            </a:fld>
            <a:endParaRPr lang="en-GB" dirty="0"/>
          </a:p>
        </p:txBody>
      </p:sp>
    </p:spTree>
    <p:extLst>
      <p:ext uri="{BB962C8B-B14F-4D97-AF65-F5344CB8AC3E}">
        <p14:creationId xmlns:p14="http://schemas.microsoft.com/office/powerpoint/2010/main" val="175936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18</a:t>
            </a:fld>
            <a:endParaRPr lang="en-GB" dirty="0"/>
          </a:p>
        </p:txBody>
      </p:sp>
    </p:spTree>
    <p:extLst>
      <p:ext uri="{BB962C8B-B14F-4D97-AF65-F5344CB8AC3E}">
        <p14:creationId xmlns:p14="http://schemas.microsoft.com/office/powerpoint/2010/main" val="46279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19</a:t>
            </a:fld>
            <a:endParaRPr lang="en-GB"/>
          </a:p>
        </p:txBody>
      </p:sp>
    </p:spTree>
    <p:extLst>
      <p:ext uri="{BB962C8B-B14F-4D97-AF65-F5344CB8AC3E}">
        <p14:creationId xmlns:p14="http://schemas.microsoft.com/office/powerpoint/2010/main" val="187280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 Steven Beales. If you struggle with my accent, it’s because I’ve spent half my life in the UK and half in the US. Every day I wake up not knowing which government is going to embarrass me more. This week, it’s the UK.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will be exactly 10 years ago next Tuesday – 1st World Patient Safety Day - that I began working on technology to harmonize global safety reporting.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 of the largest Pharma companies in Europe invited me to help solve an EMA infringement procedure.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 you remember how different technology was 10 years ago? Netflix delivered DVDs in envelopes. We all had blackberries with 3 inch screens and buttons.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I will take you through our 10 year journey through the pragmatic application of different types of AI – rules-based, natural language processing, machine learning – to solve real world problems on a global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B4B2C77A-CDBC-4ECE-AE94-BAA0BD37D800}" type="slidenum">
              <a:rPr lang="en-GB" smtClean="0"/>
              <a:t>2</a:t>
            </a:fld>
            <a:endParaRPr lang="en-GB" dirty="0"/>
          </a:p>
        </p:txBody>
      </p:sp>
    </p:spTree>
    <p:extLst>
      <p:ext uri="{BB962C8B-B14F-4D97-AF65-F5344CB8AC3E}">
        <p14:creationId xmlns:p14="http://schemas.microsoft.com/office/powerpoint/2010/main" val="65179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My first Meeting with country affiliates at the largest </a:t>
            </a:r>
            <a:r>
              <a:rPr lang="en-US" b="0" dirty="0" err="1"/>
              <a:t>pharmas</a:t>
            </a:r>
            <a:r>
              <a:rPr lang="en-US" b="0" dirty="0"/>
              <a:t> </a:t>
            </a:r>
            <a:r>
              <a:rPr lang="en-US" sz="1200" b="0" i="0" kern="1200" dirty="0">
                <a:solidFill>
                  <a:schemeClr val="tx1"/>
                </a:solidFill>
                <a:effectLst/>
                <a:latin typeface="+mn-lt"/>
                <a:ea typeface="+mn-ea"/>
                <a:cs typeface="+mn-cs"/>
              </a:rPr>
              <a:t>opened my eyes </a:t>
            </a:r>
            <a:r>
              <a:rPr lang="en-US" b="0" dirty="0"/>
              <a:t>to the challenges of Global Safety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Were there any standards for distributing safety reports globally </a:t>
            </a:r>
            <a:r>
              <a:rPr lang="en-US" dirty="0"/>
              <a:t>to investigators, ethics committees, and regulatory authorities? - No global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each country uniquely regulate when and how interested parties receive safety reports? – Yes and later when we catalogued the variations, we found over 40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a:t>
            </a:r>
            <a:r>
              <a:rPr lang="en-US" dirty="0" err="1"/>
              <a:t>biopharmas</a:t>
            </a:r>
            <a:r>
              <a:rPr lang="en-US" dirty="0"/>
              <a:t> interpret local country rules themselves to decide what safety information should be distributed in a given country? - Yes</a:t>
            </a:r>
            <a:r>
              <a:rPr lang="en-US" sz="1200" b="0" i="0" u="none" strike="noStrike" kern="1200" dirty="0">
                <a:solidFill>
                  <a:schemeClr val="tx1"/>
                </a:solidFill>
                <a:effectLst/>
                <a:latin typeface="+mn-lt"/>
                <a:ea typeface="+mn-ea"/>
                <a:cs typeface="+mn-cs"/>
              </a:rPr>
              <a:t>, every biopharma defines what safety reports they will generate and how they will aggregate that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B2C77A-CDBC-4ECE-AE94-BAA0BD37D800}" type="slidenum">
              <a:rPr lang="en-GB" smtClean="0"/>
              <a:t>3</a:t>
            </a:fld>
            <a:endParaRPr lang="en-GB"/>
          </a:p>
        </p:txBody>
      </p:sp>
    </p:spTree>
    <p:extLst>
      <p:ext uri="{BB962C8B-B14F-4D97-AF65-F5344CB8AC3E}">
        <p14:creationId xmlns:p14="http://schemas.microsoft.com/office/powerpoint/2010/main" val="427596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No.1 safety reporting problem for Sponsors has become this lack of global harmonization  as clinical research becomes more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No 2 problem is the fear of regulatory repercussions and changing regulations, because rules and practices vary from country to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It is difficult to understand in each country the role the Sponsor plays in coordination with the regulatory authority, the investigators, the ethics committees or DSMBs in sharing patient safety responsibilities.</a:t>
            </a:r>
          </a:p>
        </p:txBody>
      </p:sp>
      <p:sp>
        <p:nvSpPr>
          <p:cNvPr id="4" name="Slide Number Placeholder 3"/>
          <p:cNvSpPr>
            <a:spLocks noGrp="1"/>
          </p:cNvSpPr>
          <p:nvPr>
            <p:ph type="sldNum" sz="quarter" idx="5"/>
          </p:nvPr>
        </p:nvSpPr>
        <p:spPr/>
        <p:txBody>
          <a:bodyPr/>
          <a:lstStyle/>
          <a:p>
            <a:fld id="{B4B2C77A-CDBC-4ECE-AE94-BAA0BD37D800}" type="slidenum">
              <a:rPr lang="en-GB" smtClean="0"/>
              <a:t>4</a:t>
            </a:fld>
            <a:endParaRPr lang="en-GB"/>
          </a:p>
        </p:txBody>
      </p:sp>
    </p:spTree>
    <p:extLst>
      <p:ext uri="{BB962C8B-B14F-4D97-AF65-F5344CB8AC3E}">
        <p14:creationId xmlns:p14="http://schemas.microsoft.com/office/powerpoint/2010/main" val="102250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And it will only get more complex …</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Large clinical trials are magnifying the underlying problems we always faced in managing global teams and partners across multiple countries and affiliates. </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27% of clinical trials are oncology-focused which generate 3-5x more severe ADRs than other therapeutic areas. </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We’ve seen a 571% increase in SUSAR volume over 2 years at a Japanese Pharma who moved their portfolio towards oncology.</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5</a:t>
            </a:fld>
            <a:endParaRPr lang="en-GB"/>
          </a:p>
        </p:txBody>
      </p:sp>
    </p:spTree>
    <p:extLst>
      <p:ext uri="{BB962C8B-B14F-4D97-AF65-F5344CB8AC3E}">
        <p14:creationId xmlns:p14="http://schemas.microsoft.com/office/powerpoint/2010/main" val="198463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Meanwhiles sites are overwhelmed with over-reported and cross-reported safety reports due to this “brute-force”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Many companies still distribute all safety reports to all Sites and Ethics Committees due to a literal interpretation of GCP instead of observing local laws.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80% of sites receive more than 20 SUSARs per month and take an average of 2 hours per SUSAR to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20% have refused to process a SUSAR because it was an over-distribution. We get at least 1 call every month from a site in US that asks “Why can’t sponsors get their act together and stop sending us SUSARs where there is no causal relationship  to the drug?”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This is a current reality that will be all too familiar to most of you. But it doesn’t have to be that way.</a:t>
            </a:r>
          </a:p>
        </p:txBody>
      </p:sp>
      <p:sp>
        <p:nvSpPr>
          <p:cNvPr id="4" name="Slide Number Placeholder 3"/>
          <p:cNvSpPr>
            <a:spLocks noGrp="1"/>
          </p:cNvSpPr>
          <p:nvPr>
            <p:ph type="sldNum" sz="quarter" idx="5"/>
          </p:nvPr>
        </p:nvSpPr>
        <p:spPr/>
        <p:txBody>
          <a:bodyPr/>
          <a:lstStyle/>
          <a:p>
            <a:fld id="{B4B2C77A-CDBC-4ECE-AE94-BAA0BD37D800}" type="slidenum">
              <a:rPr lang="en-GB" smtClean="0"/>
              <a:t>6</a:t>
            </a:fld>
            <a:endParaRPr lang="en-GB"/>
          </a:p>
        </p:txBody>
      </p:sp>
    </p:spTree>
    <p:extLst>
      <p:ext uri="{BB962C8B-B14F-4D97-AF65-F5344CB8AC3E}">
        <p14:creationId xmlns:p14="http://schemas.microsoft.com/office/powerpoint/2010/main" val="251138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Earlier this year, I was excited to be asked to chair the Safety Reporting Harmonization Working Group with experts from many of the leading companies in our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Our mission is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Drive global harmonization in reporting rules for Investigators and Ethics Committees by creating a reference model of global safety reporting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Develop models for “niche” countries where regulations are unknown so as not to delay site or study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Understand the end to end process flows of Safety Reporting between Patients, Investigators, Sponsor, CRO, Regulatory Authority, and Ethics Committees</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7</a:t>
            </a:fld>
            <a:endParaRPr lang="en-GB"/>
          </a:p>
        </p:txBody>
      </p:sp>
    </p:spTree>
    <p:extLst>
      <p:ext uri="{BB962C8B-B14F-4D97-AF65-F5344CB8AC3E}">
        <p14:creationId xmlns:p14="http://schemas.microsoft.com/office/powerpoint/2010/main" val="30139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pleased to release our first working group deliverable in October - the safety reporting reference model version 1.0 for 125 countries and 63 different types of local rules. </a:t>
            </a:r>
          </a:p>
          <a:p>
            <a:endParaRPr lang="en-US" dirty="0"/>
          </a:p>
          <a:p>
            <a:r>
              <a:rPr lang="en-US" dirty="0"/>
              <a:t>The model contains over 7800 country rules and I’d like to thank the companies who donated and harmonized their interpretations over the last few months. This has enabled us to reduce every rule to a picklist of 3-5 options.</a:t>
            </a:r>
          </a:p>
          <a:p>
            <a:endParaRPr lang="en-US" dirty="0"/>
          </a:p>
          <a:p>
            <a:r>
              <a:rPr lang="en-US" dirty="0"/>
              <a:t>We will be publishing updates to this model every 3 months.</a:t>
            </a:r>
          </a:p>
          <a:p>
            <a:endParaRPr lang="en-US" dirty="0"/>
          </a:p>
          <a:p>
            <a:endParaRPr lang="en-GB" dirty="0"/>
          </a:p>
        </p:txBody>
      </p:sp>
      <p:sp>
        <p:nvSpPr>
          <p:cNvPr id="4" name="Slide Number Placeholder 3"/>
          <p:cNvSpPr>
            <a:spLocks noGrp="1"/>
          </p:cNvSpPr>
          <p:nvPr>
            <p:ph type="sldNum" sz="quarter" idx="5"/>
          </p:nvPr>
        </p:nvSpPr>
        <p:spPr/>
        <p:txBody>
          <a:bodyPr/>
          <a:lstStyle/>
          <a:p>
            <a:fld id="{B4B2C77A-CDBC-4ECE-AE94-BAA0BD37D800}" type="slidenum">
              <a:rPr lang="en-GB" smtClean="0"/>
              <a:t>8</a:t>
            </a:fld>
            <a:endParaRPr lang="en-GB"/>
          </a:p>
        </p:txBody>
      </p:sp>
    </p:spTree>
    <p:extLst>
      <p:ext uri="{BB962C8B-B14F-4D97-AF65-F5344CB8AC3E}">
        <p14:creationId xmlns:p14="http://schemas.microsoft.com/office/powerpoint/2010/main" val="820306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the reference model our vision was a system that would send the right safety report to the right person at the right time anywhere in the world according to local law.</a:t>
            </a:r>
          </a:p>
          <a:p>
            <a:endParaRPr lang="en-US" dirty="0"/>
          </a:p>
          <a:p>
            <a:r>
              <a:rPr lang="en-US" dirty="0"/>
              <a:t>We catalogued all the variations in local laws that affect safety reporting and stored them in a rules database that could be used to power a safety reporting system. </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9</a:t>
            </a:fld>
            <a:endParaRPr lang="en-GB"/>
          </a:p>
        </p:txBody>
      </p:sp>
    </p:spTree>
    <p:extLst>
      <p:ext uri="{BB962C8B-B14F-4D97-AF65-F5344CB8AC3E}">
        <p14:creationId xmlns:p14="http://schemas.microsoft.com/office/powerpoint/2010/main" val="342619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C2D97A-8E8A-43AE-8A96-F7FBAC273833}"/>
              </a:ext>
            </a:extLst>
          </p:cNvPr>
          <p:cNvGrpSpPr/>
          <p:nvPr userDrawn="1"/>
        </p:nvGrpSpPr>
        <p:grpSpPr>
          <a:xfrm>
            <a:off x="12801599" y="0"/>
            <a:ext cx="5541231" cy="6521447"/>
            <a:chOff x="12675779" y="-640913"/>
            <a:chExt cx="5541231" cy="6521447"/>
          </a:xfrm>
        </p:grpSpPr>
        <p:sp>
          <p:nvSpPr>
            <p:cNvPr id="12" name="Hexagon 11">
              <a:extLst>
                <a:ext uri="{FF2B5EF4-FFF2-40B4-BE49-F238E27FC236}">
                  <a16:creationId xmlns:a16="http://schemas.microsoft.com/office/drawing/2014/main" id="{680DB859-2C8C-46D9-88FA-E10869945FA1}"/>
                </a:ext>
              </a:extLst>
            </p:cNvPr>
            <p:cNvSpPr/>
            <p:nvPr/>
          </p:nvSpPr>
          <p:spPr>
            <a:xfrm>
              <a:off x="15383606" y="4605114"/>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Hexagon 12">
              <a:extLst>
                <a:ext uri="{FF2B5EF4-FFF2-40B4-BE49-F238E27FC236}">
                  <a16:creationId xmlns:a16="http://schemas.microsoft.com/office/drawing/2014/main" id="{36124A87-ECD2-4DE9-BBF7-A441E341FBD3}"/>
                </a:ext>
              </a:extLst>
            </p:cNvPr>
            <p:cNvSpPr/>
            <p:nvPr/>
          </p:nvSpPr>
          <p:spPr>
            <a:xfrm>
              <a:off x="15383606"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Hexagon 13">
              <a:extLst>
                <a:ext uri="{FF2B5EF4-FFF2-40B4-BE49-F238E27FC236}">
                  <a16:creationId xmlns:a16="http://schemas.microsoft.com/office/drawing/2014/main" id="{322C074B-BEA1-471B-92A8-1427D51227D0}"/>
                </a:ext>
              </a:extLst>
            </p:cNvPr>
            <p:cNvSpPr/>
            <p:nvPr/>
          </p:nvSpPr>
          <p:spPr>
            <a:xfrm>
              <a:off x="12675779" y="111117"/>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DA6ED462-6FF0-49F7-BB93-2D80B1687E8E}"/>
                </a:ext>
              </a:extLst>
            </p:cNvPr>
            <p:cNvGrpSpPr/>
            <p:nvPr/>
          </p:nvGrpSpPr>
          <p:grpSpPr>
            <a:xfrm>
              <a:off x="16737522" y="-640913"/>
              <a:ext cx="1479488" cy="5787598"/>
              <a:chOff x="9162108" y="1009923"/>
              <a:chExt cx="706170" cy="2762461"/>
            </a:xfrm>
            <a:solidFill>
              <a:schemeClr val="accent1"/>
            </a:solidFill>
          </p:grpSpPr>
          <p:sp>
            <p:nvSpPr>
              <p:cNvPr id="19" name="Hexagon 18">
                <a:extLst>
                  <a:ext uri="{FF2B5EF4-FFF2-40B4-BE49-F238E27FC236}">
                    <a16:creationId xmlns:a16="http://schemas.microsoft.com/office/drawing/2014/main" id="{3DB9CB09-6892-47DC-AB61-73CA86A6FF17}"/>
                  </a:ext>
                </a:extLst>
              </p:cNvPr>
              <p:cNvSpPr/>
              <p:nvPr/>
            </p:nvSpPr>
            <p:spPr>
              <a:xfrm>
                <a:off x="9162108" y="2445719"/>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Hexagon 19">
                <a:extLst>
                  <a:ext uri="{FF2B5EF4-FFF2-40B4-BE49-F238E27FC236}">
                    <a16:creationId xmlns:a16="http://schemas.microsoft.com/office/drawing/2014/main" id="{93A54291-C7DD-4319-9535-8970FDAB2641}"/>
                  </a:ext>
                </a:extLst>
              </p:cNvPr>
              <p:cNvSpPr/>
              <p:nvPr/>
            </p:nvSpPr>
            <p:spPr>
              <a:xfrm>
                <a:off x="9162108" y="3163617"/>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1" name="Hexagon 20">
                <a:extLst>
                  <a:ext uri="{FF2B5EF4-FFF2-40B4-BE49-F238E27FC236}">
                    <a16:creationId xmlns:a16="http://schemas.microsoft.com/office/drawing/2014/main" id="{F12D3343-5E90-490D-A4BA-968856203A9F}"/>
                  </a:ext>
                </a:extLst>
              </p:cNvPr>
              <p:cNvSpPr/>
              <p:nvPr/>
            </p:nvSpPr>
            <p:spPr>
              <a:xfrm>
                <a:off x="9162108" y="1009923"/>
                <a:ext cx="706170" cy="608767"/>
              </a:xfrm>
              <a:prstGeom prst="hexagon">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16" name="Hexagon 15">
              <a:extLst>
                <a:ext uri="{FF2B5EF4-FFF2-40B4-BE49-F238E27FC236}">
                  <a16:creationId xmlns:a16="http://schemas.microsoft.com/office/drawing/2014/main" id="{A309864A-D266-4256-B82F-527060E1AFDD}"/>
                </a:ext>
              </a:extLst>
            </p:cNvPr>
            <p:cNvSpPr/>
            <p:nvPr/>
          </p:nvSpPr>
          <p:spPr>
            <a:xfrm>
              <a:off x="14029694" y="236720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Hexagon 16">
              <a:extLst>
                <a:ext uri="{FF2B5EF4-FFF2-40B4-BE49-F238E27FC236}">
                  <a16:creationId xmlns:a16="http://schemas.microsoft.com/office/drawing/2014/main" id="{7E0883A9-8C31-48B3-80B1-61FE8B4E6B69}"/>
                </a:ext>
              </a:extLst>
            </p:cNvPr>
            <p:cNvSpPr/>
            <p:nvPr/>
          </p:nvSpPr>
          <p:spPr>
            <a:xfrm>
              <a:off x="14029694" y="-640913"/>
              <a:ext cx="1479488" cy="127542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Hexagon 17">
              <a:extLst>
                <a:ext uri="{FF2B5EF4-FFF2-40B4-BE49-F238E27FC236}">
                  <a16:creationId xmlns:a16="http://schemas.microsoft.com/office/drawing/2014/main" id="{ECD323C4-49D9-4F6C-8758-0DAEEE87D44F}"/>
                </a:ext>
              </a:extLst>
            </p:cNvPr>
            <p:cNvSpPr/>
            <p:nvPr/>
          </p:nvSpPr>
          <p:spPr>
            <a:xfrm>
              <a:off x="14029694" y="863146"/>
              <a:ext cx="1479488" cy="1275420"/>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28" name="Rectangle 27">
            <a:extLst>
              <a:ext uri="{FF2B5EF4-FFF2-40B4-BE49-F238E27FC236}">
                <a16:creationId xmlns:a16="http://schemas.microsoft.com/office/drawing/2014/main" id="{214C7FBD-3946-423E-934F-0FCFBF943447}"/>
              </a:ext>
            </a:extLst>
          </p:cNvPr>
          <p:cNvSpPr/>
          <p:nvPr userDrawn="1"/>
        </p:nvSpPr>
        <p:spPr>
          <a:xfrm>
            <a:off x="12187952" y="-1533832"/>
            <a:ext cx="7889140" cy="1114978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4" name="Picture 33">
            <a:extLst>
              <a:ext uri="{FF2B5EF4-FFF2-40B4-BE49-F238E27FC236}">
                <a16:creationId xmlns:a16="http://schemas.microsoft.com/office/drawing/2014/main" id="{52B1EB05-3401-4DF9-8EE4-008C437C1DC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5" name="Rectangle 34">
            <a:extLst>
              <a:ext uri="{FF2B5EF4-FFF2-40B4-BE49-F238E27FC236}">
                <a16:creationId xmlns:a16="http://schemas.microsoft.com/office/drawing/2014/main" id="{62664641-1CB3-4719-9D33-6E3814EAB119}"/>
              </a:ext>
            </a:extLst>
          </p:cNvPr>
          <p:cNvSpPr/>
          <p:nvPr userDrawn="1"/>
        </p:nvSpPr>
        <p:spPr>
          <a:xfrm>
            <a:off x="0" y="612058"/>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AC6D4BCE-FA44-488E-AB03-BEA475D0E0F3}"/>
              </a:ext>
            </a:extLst>
          </p:cNvPr>
          <p:cNvPicPr>
            <a:picLocks noChangeAspect="1"/>
          </p:cNvPicPr>
          <p:nvPr userDrawn="1"/>
        </p:nvPicPr>
        <p:blipFill rotWithShape="1">
          <a:blip r:embed="rId3"/>
          <a:srcRect l="15498" t="40256"/>
          <a:stretch/>
        </p:blipFill>
        <p:spPr>
          <a:xfrm>
            <a:off x="0" y="0"/>
            <a:ext cx="4945633" cy="2709868"/>
          </a:xfrm>
          <a:prstGeom prst="rect">
            <a:avLst/>
          </a:prstGeom>
        </p:spPr>
      </p:pic>
      <p:pic>
        <p:nvPicPr>
          <p:cNvPr id="38" name="Picture 37">
            <a:extLst>
              <a:ext uri="{FF2B5EF4-FFF2-40B4-BE49-F238E27FC236}">
                <a16:creationId xmlns:a16="http://schemas.microsoft.com/office/drawing/2014/main" id="{5F49C77C-55AD-4C60-A9CE-E4CD12978F57}"/>
              </a:ext>
            </a:extLst>
          </p:cNvPr>
          <p:cNvPicPr>
            <a:picLocks noChangeAspect="1"/>
          </p:cNvPicPr>
          <p:nvPr userDrawn="1"/>
        </p:nvPicPr>
        <p:blipFill rotWithShape="1">
          <a:blip r:embed="rId4"/>
          <a:srcRect r="16148" b="20393"/>
          <a:stretch/>
        </p:blipFill>
        <p:spPr>
          <a:xfrm>
            <a:off x="6830512" y="2918461"/>
            <a:ext cx="5361489" cy="3939540"/>
          </a:xfrm>
          <a:prstGeom prst="rect">
            <a:avLst/>
          </a:prstGeom>
        </p:spPr>
      </p:pic>
      <p:pic>
        <p:nvPicPr>
          <p:cNvPr id="39" name="Graphic 38">
            <a:extLst>
              <a:ext uri="{FF2B5EF4-FFF2-40B4-BE49-F238E27FC236}">
                <a16:creationId xmlns:a16="http://schemas.microsoft.com/office/drawing/2014/main" id="{9C9F7886-DD85-424B-942B-A33B86AB3E0F}"/>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6860" y="985837"/>
            <a:ext cx="878070" cy="682943"/>
          </a:xfrm>
          <a:prstGeom prst="rect">
            <a:avLst/>
          </a:prstGeom>
        </p:spPr>
      </p:pic>
      <p:sp>
        <p:nvSpPr>
          <p:cNvPr id="40" name="Title 1">
            <a:extLst>
              <a:ext uri="{FF2B5EF4-FFF2-40B4-BE49-F238E27FC236}">
                <a16:creationId xmlns:a16="http://schemas.microsoft.com/office/drawing/2014/main" id="{E47EBB17-1F21-4497-94FB-E047AAF142A4}"/>
              </a:ext>
            </a:extLst>
          </p:cNvPr>
          <p:cNvSpPr>
            <a:spLocks noGrp="1"/>
          </p:cNvSpPr>
          <p:nvPr>
            <p:ph type="ctrTitle"/>
          </p:nvPr>
        </p:nvSpPr>
        <p:spPr>
          <a:xfrm>
            <a:off x="976958" y="2791294"/>
            <a:ext cx="6085047" cy="1275412"/>
          </a:xfrm>
          <a:prstGeom prst="rect">
            <a:avLst/>
          </a:prstGeom>
        </p:spPr>
        <p:txBody>
          <a:bodyPr anchor="ctr">
            <a:noAutofit/>
          </a:bodyPr>
          <a:lstStyle>
            <a:lvl1pPr marL="0" algn="l" defTabSz="914400" rtl="0" eaLnBrk="1" latinLnBrk="0" hangingPunct="1">
              <a:lnSpc>
                <a:spcPct val="90000"/>
              </a:lnSpc>
              <a:spcBef>
                <a:spcPct val="0"/>
              </a:spcBef>
              <a:buNone/>
              <a:defRPr lang="en-GB" sz="4400" b="1" kern="1200" dirty="0">
                <a:solidFill>
                  <a:schemeClr val="bg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21339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66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userDrawn="1">
          <p15:clr>
            <a:srgbClr val="FBAE40"/>
          </p15:clr>
        </p15:guide>
        <p15:guide id="2" pos="3840">
          <p15:clr>
            <a:srgbClr val="FBAE40"/>
          </p15:clr>
        </p15:guide>
        <p15:guide id="3" orient="horz" pos="640" userDrawn="1">
          <p15:clr>
            <a:srgbClr val="FBAE40"/>
          </p15:clr>
        </p15:guide>
        <p15:guide id="4" orient="horz" pos="3861" userDrawn="1">
          <p15:clr>
            <a:srgbClr val="FBAE40"/>
          </p15:clr>
        </p15:guide>
        <p15:guide id="5" pos="7355" userDrawn="1">
          <p15:clr>
            <a:srgbClr val="FBAE40"/>
          </p15:clr>
        </p15:guide>
        <p15:guide id="6" pos="32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1" name="Group 10">
            <a:extLst>
              <a:ext uri="{FF2B5EF4-FFF2-40B4-BE49-F238E27FC236}">
                <a16:creationId xmlns:a16="http://schemas.microsoft.com/office/drawing/2014/main" id="{BD786156-1EA6-49B9-8606-685238B4A577}"/>
              </a:ext>
            </a:extLst>
          </p:cNvPr>
          <p:cNvGrpSpPr/>
          <p:nvPr userDrawn="1"/>
        </p:nvGrpSpPr>
        <p:grpSpPr>
          <a:xfrm>
            <a:off x="11092181" y="6260170"/>
            <a:ext cx="614044" cy="467000"/>
            <a:chOff x="609600" y="869276"/>
            <a:chExt cx="1882809" cy="1431938"/>
          </a:xfrm>
        </p:grpSpPr>
        <p:pic>
          <p:nvPicPr>
            <p:cNvPr id="12" name="Picture 2" descr="http://www.wcgclinical.com/wp-content/uploads/2013/12/WCG-LOGO-retina.png">
              <a:extLst>
                <a:ext uri="{FF2B5EF4-FFF2-40B4-BE49-F238E27FC236}">
                  <a16:creationId xmlns:a16="http://schemas.microsoft.com/office/drawing/2014/main" id="{64FF5260-7A3B-457F-B9D5-5E6D2659EE2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wcgclinical.com/wp-content/uploads/2013/12/WCG-LOGO-retina.png">
              <a:extLst>
                <a:ext uri="{FF2B5EF4-FFF2-40B4-BE49-F238E27FC236}">
                  <a16:creationId xmlns:a16="http://schemas.microsoft.com/office/drawing/2014/main" id="{11948ABF-7A44-4AB4-9134-349BA7F08C9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7152A379-351E-45C1-87F5-121C8A67C0EB}"/>
              </a:ext>
            </a:extLst>
          </p:cNvPr>
          <p:cNvGrpSpPr/>
          <p:nvPr userDrawn="1"/>
        </p:nvGrpSpPr>
        <p:grpSpPr>
          <a:xfrm>
            <a:off x="6887603" y="1016000"/>
            <a:ext cx="5304397" cy="5110793"/>
            <a:chOff x="6887603" y="1016000"/>
            <a:chExt cx="5304397" cy="5110793"/>
          </a:xfrm>
        </p:grpSpPr>
        <p:sp>
          <p:nvSpPr>
            <p:cNvPr id="7" name="Hexagon 6">
              <a:extLst>
                <a:ext uri="{FF2B5EF4-FFF2-40B4-BE49-F238E27FC236}">
                  <a16:creationId xmlns:a16="http://schemas.microsoft.com/office/drawing/2014/main" id="{57E21471-A6FE-4DAD-95DC-527DBABB2F20}"/>
                </a:ext>
              </a:extLst>
            </p:cNvPr>
            <p:cNvSpPr/>
            <p:nvPr/>
          </p:nvSpPr>
          <p:spPr>
            <a:xfrm>
              <a:off x="9310266" y="1016000"/>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8" name="Hexagon 7">
              <a:extLst>
                <a:ext uri="{FF2B5EF4-FFF2-40B4-BE49-F238E27FC236}">
                  <a16:creationId xmlns:a16="http://schemas.microsoft.com/office/drawing/2014/main" id="{C9FCFB3E-EF88-4C0F-B9A9-4C6E8DA0F6E6}"/>
                </a:ext>
              </a:extLst>
            </p:cNvPr>
            <p:cNvSpPr/>
            <p:nvPr/>
          </p:nvSpPr>
          <p:spPr>
            <a:xfrm>
              <a:off x="9310266" y="367628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9" name="Freeform: Shape 8">
              <a:extLst>
                <a:ext uri="{FF2B5EF4-FFF2-40B4-BE49-F238E27FC236}">
                  <a16:creationId xmlns:a16="http://schemas.microsoft.com/office/drawing/2014/main" id="{04D2E360-4FBE-4FD6-AA8B-84289A3583C4}"/>
                </a:ext>
              </a:extLst>
            </p:cNvPr>
            <p:cNvSpPr/>
            <p:nvPr/>
          </p:nvSpPr>
          <p:spPr>
            <a:xfrm>
              <a:off x="11732929" y="2653257"/>
              <a:ext cx="459071" cy="1836283"/>
            </a:xfrm>
            <a:custGeom>
              <a:avLst/>
              <a:gdLst>
                <a:gd name="connsiteX0" fmla="*/ 459071 w 459071"/>
                <a:gd name="connsiteY0" fmla="*/ 0 h 1836283"/>
                <a:gd name="connsiteX1" fmla="*/ 459071 w 459071"/>
                <a:gd name="connsiteY1" fmla="*/ 1836283 h 1836283"/>
                <a:gd name="connsiteX2" fmla="*/ 0 w 459071"/>
                <a:gd name="connsiteY2" fmla="*/ 918141 h 1836283"/>
              </a:gdLst>
              <a:ahLst/>
              <a:cxnLst>
                <a:cxn ang="0">
                  <a:pos x="connsiteX0" y="connsiteY0"/>
                </a:cxn>
                <a:cxn ang="0">
                  <a:pos x="connsiteX1" y="connsiteY1"/>
                </a:cxn>
                <a:cxn ang="0">
                  <a:pos x="connsiteX2" y="connsiteY2"/>
                </a:cxn>
              </a:cxnLst>
              <a:rect l="l" t="t" r="r" b="b"/>
              <a:pathLst>
                <a:path w="459071" h="1836283">
                  <a:moveTo>
                    <a:pt x="459071" y="0"/>
                  </a:moveTo>
                  <a:lnTo>
                    <a:pt x="459071" y="1836283"/>
                  </a:lnTo>
                  <a:lnTo>
                    <a:pt x="0" y="918141"/>
                  </a:lnTo>
                  <a:close/>
                </a:path>
              </a:pathLst>
            </a:cu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0" name="Hexagon 9">
              <a:extLst>
                <a:ext uri="{FF2B5EF4-FFF2-40B4-BE49-F238E27FC236}">
                  <a16:creationId xmlns:a16="http://schemas.microsoft.com/office/drawing/2014/main" id="{9282CC9A-96FD-4486-9979-0C7D59C5290A}"/>
                </a:ext>
              </a:extLst>
            </p:cNvPr>
            <p:cNvSpPr/>
            <p:nvPr/>
          </p:nvSpPr>
          <p:spPr>
            <a:xfrm>
              <a:off x="6887603" y="234614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spTree>
    <p:extLst>
      <p:ext uri="{BB962C8B-B14F-4D97-AF65-F5344CB8AC3E}">
        <p14:creationId xmlns:p14="http://schemas.microsoft.com/office/powerpoint/2010/main" val="186651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CC0FF9-FE10-497E-BF13-12202B0CB441}"/>
              </a:ext>
            </a:extLst>
          </p:cNvPr>
          <p:cNvSpPr/>
          <p:nvPr userDrawn="1"/>
        </p:nvSpPr>
        <p:spPr>
          <a:xfrm>
            <a:off x="0" y="1016000"/>
            <a:ext cx="12192000" cy="511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137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userDrawn="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endParaRPr lang="en-GB"/>
          </a:p>
        </p:txBody>
      </p:sp>
      <p:sp>
        <p:nvSpPr>
          <p:cNvPr id="7" name="Rectangle 6">
            <a:extLst>
              <a:ext uri="{FF2B5EF4-FFF2-40B4-BE49-F238E27FC236}">
                <a16:creationId xmlns:a16="http://schemas.microsoft.com/office/drawing/2014/main" id="{CA5A5BF8-5850-4BD4-B3EB-CE3B4E0269DD}"/>
              </a:ext>
            </a:extLst>
          </p:cNvPr>
          <p:cNvSpPr/>
          <p:nvPr userDrawn="1"/>
        </p:nvSpPr>
        <p:spPr>
          <a:xfrm>
            <a:off x="0" y="1030147"/>
            <a:ext cx="12192000" cy="5116010"/>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8" name="Group 7">
            <a:extLst>
              <a:ext uri="{FF2B5EF4-FFF2-40B4-BE49-F238E27FC236}">
                <a16:creationId xmlns:a16="http://schemas.microsoft.com/office/drawing/2014/main" id="{5A997955-224D-4418-90F0-BD01173ECE4B}"/>
              </a:ext>
            </a:extLst>
          </p:cNvPr>
          <p:cNvGrpSpPr/>
          <p:nvPr userDrawn="1"/>
        </p:nvGrpSpPr>
        <p:grpSpPr>
          <a:xfrm>
            <a:off x="7992318" y="2994527"/>
            <a:ext cx="5213591" cy="4040572"/>
            <a:chOff x="2671786" y="1476587"/>
            <a:chExt cx="4644702" cy="3599679"/>
          </a:xfrm>
        </p:grpSpPr>
        <p:sp>
          <p:nvSpPr>
            <p:cNvPr id="9" name="Hexagon 8">
              <a:extLst>
                <a:ext uri="{FF2B5EF4-FFF2-40B4-BE49-F238E27FC236}">
                  <a16:creationId xmlns:a16="http://schemas.microsoft.com/office/drawing/2014/main" id="{83DDB007-3C5D-4B26-B4E4-F0F0ABE4C922}"/>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0" name="Hexagon 9">
              <a:extLst>
                <a:ext uri="{FF2B5EF4-FFF2-40B4-BE49-F238E27FC236}">
                  <a16:creationId xmlns:a16="http://schemas.microsoft.com/office/drawing/2014/main" id="{9E4B7901-A2A5-4546-997B-B80FEE2FDD9E}"/>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1" name="Hexagon 10">
              <a:extLst>
                <a:ext uri="{FF2B5EF4-FFF2-40B4-BE49-F238E27FC236}">
                  <a16:creationId xmlns:a16="http://schemas.microsoft.com/office/drawing/2014/main" id="{9158BEA3-4819-45C2-BBF9-B52762C74898}"/>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2" name="Hexagon 11">
              <a:extLst>
                <a:ext uri="{FF2B5EF4-FFF2-40B4-BE49-F238E27FC236}">
                  <a16:creationId xmlns:a16="http://schemas.microsoft.com/office/drawing/2014/main" id="{422A8B25-3C0D-4681-B9BD-AC7BEA14D4E4}"/>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C01B0655-CE46-4DE7-BD64-6A76389EBE4F}"/>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4B92E422-2066-4A8B-AF9C-99F2B0225074}"/>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DAC76E02-0B40-48D1-AF76-431A508AB303}"/>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1" name="Hexagon 20">
              <a:extLst>
                <a:ext uri="{FF2B5EF4-FFF2-40B4-BE49-F238E27FC236}">
                  <a16:creationId xmlns:a16="http://schemas.microsoft.com/office/drawing/2014/main" id="{2D392727-6831-4D75-A080-D72A58D11DFE}"/>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17" name="Group 16">
            <a:extLst>
              <a:ext uri="{FF2B5EF4-FFF2-40B4-BE49-F238E27FC236}">
                <a16:creationId xmlns:a16="http://schemas.microsoft.com/office/drawing/2014/main" id="{A9014C33-512A-4443-8CFD-71CF9F38DD9B}"/>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0C4FEA03-4D8F-4FC9-91F1-6F6B0915D920}"/>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0F2E167D-FF93-4BE7-A98F-7A2647EFFA28}"/>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10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title Content with Hex">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4672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grpSp>
        <p:nvGrpSpPr>
          <p:cNvPr id="17" name="Group 16">
            <a:extLst>
              <a:ext uri="{FF2B5EF4-FFF2-40B4-BE49-F238E27FC236}">
                <a16:creationId xmlns:a16="http://schemas.microsoft.com/office/drawing/2014/main" id="{999F1392-9E2F-4388-BF27-4FC645F8E7A2}"/>
              </a:ext>
            </a:extLst>
          </p:cNvPr>
          <p:cNvGrpSpPr/>
          <p:nvPr userDrawn="1"/>
        </p:nvGrpSpPr>
        <p:grpSpPr>
          <a:xfrm>
            <a:off x="11092181" y="6260170"/>
            <a:ext cx="614044" cy="467000"/>
            <a:chOff x="609600" y="869276"/>
            <a:chExt cx="1882809" cy="1431938"/>
          </a:xfrm>
        </p:grpSpPr>
        <p:pic>
          <p:nvPicPr>
            <p:cNvPr id="18" name="Picture 2" descr="http://www.wcgclinical.com/wp-content/uploads/2013/12/WCG-LOGO-retina.png">
              <a:extLst>
                <a:ext uri="{FF2B5EF4-FFF2-40B4-BE49-F238E27FC236}">
                  <a16:creationId xmlns:a16="http://schemas.microsoft.com/office/drawing/2014/main" id="{3BC2EE54-5B3B-471A-A26B-31691AA6CBF9}"/>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wcgclinical.com/wp-content/uploads/2013/12/WCG-LOGO-retina.png">
              <a:extLst>
                <a:ext uri="{FF2B5EF4-FFF2-40B4-BE49-F238E27FC236}">
                  <a16:creationId xmlns:a16="http://schemas.microsoft.com/office/drawing/2014/main" id="{7F90361E-3B90-45CA-BFB7-2109EFF885AE}"/>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7980951"/>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2CBB8548-775A-8A4C-B2BD-89EB681F0700}"/>
              </a:ext>
            </a:extLst>
          </p:cNvPr>
          <p:cNvSpPr/>
          <p:nvPr userDrawn="1"/>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749054F4-0E33-5A41-9267-FBD09839507D}"/>
              </a:ext>
            </a:extLst>
          </p:cNvPr>
          <p:cNvSpPr/>
          <p:nvPr userDrawn="1"/>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B40A0D67-4550-6640-9F36-EF8356C66F8D}"/>
              </a:ext>
            </a:extLst>
          </p:cNvPr>
          <p:cNvSpPr txBox="1">
            <a:spLocks/>
          </p:cNvSpPr>
          <p:nvPr userDrawn="1"/>
        </p:nvSpPr>
        <p:spPr>
          <a:xfrm>
            <a:off x="515937" y="286307"/>
            <a:ext cx="8640063" cy="424732"/>
          </a:xfr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a:t>Click to edit master title style</a:t>
            </a:r>
          </a:p>
        </p:txBody>
      </p:sp>
      <p:grpSp>
        <p:nvGrpSpPr>
          <p:cNvPr id="6" name="Group 5">
            <a:extLst>
              <a:ext uri="{FF2B5EF4-FFF2-40B4-BE49-F238E27FC236}">
                <a16:creationId xmlns:a16="http://schemas.microsoft.com/office/drawing/2014/main" id="{590B77F4-151D-664B-90BA-9F2768E9A05D}"/>
              </a:ext>
            </a:extLst>
          </p:cNvPr>
          <p:cNvGrpSpPr/>
          <p:nvPr userDrawn="1"/>
        </p:nvGrpSpPr>
        <p:grpSpPr>
          <a:xfrm>
            <a:off x="11092181" y="6260170"/>
            <a:ext cx="614044" cy="467000"/>
            <a:chOff x="609600" y="869276"/>
            <a:chExt cx="1882809" cy="1431938"/>
          </a:xfrm>
        </p:grpSpPr>
        <p:pic>
          <p:nvPicPr>
            <p:cNvPr id="7" name="Picture 2" descr="http://www.wcgclinical.com/wp-content/uploads/2013/12/WCG-LOGO-retina.png">
              <a:extLst>
                <a:ext uri="{FF2B5EF4-FFF2-40B4-BE49-F238E27FC236}">
                  <a16:creationId xmlns:a16="http://schemas.microsoft.com/office/drawing/2014/main" id="{205F58E4-7E18-C547-8099-33908674E947}"/>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wcgclinical.com/wp-content/uploads/2013/12/WCG-LOGO-retina.png">
              <a:extLst>
                <a:ext uri="{FF2B5EF4-FFF2-40B4-BE49-F238E27FC236}">
                  <a16:creationId xmlns:a16="http://schemas.microsoft.com/office/drawing/2014/main" id="{18E8DB02-682E-4942-A991-3745D916505B}"/>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616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29782"/>
      </p:ext>
    </p:extLst>
  </p:cSld>
  <p:clrMap bg1="lt1" tx1="dk1" bg2="lt2" tx2="dk2" accent1="accent1" accent2="accent2" accent3="accent3" accent4="accent4" accent5="accent5" accent6="accent6" hlink="hlink" folHlink="folHlink"/>
  <p:sldLayoutIdLst>
    <p:sldLayoutId id="2147483659" r:id="rId1"/>
    <p:sldLayoutId id="2147483663" r:id="rId2"/>
    <p:sldLayoutId id="2147483670" r:id="rId3"/>
    <p:sldLayoutId id="2147483668" r:id="rId4"/>
    <p:sldLayoutId id="2147483669" r:id="rId5"/>
    <p:sldLayoutId id="2147483671" r:id="rId6"/>
    <p:sldLayoutId id="2147483672" r:id="rId7"/>
    <p:sldLayoutId id="214748367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4.jp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hyperlink" Target="http://the2womancrusade.com/tag/foursquare/" TargetMode="External"/><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svg"/></Relationships>
</file>

<file path=ppt/slides/_rels/slide1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25.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5.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mailto:sbeales@wcgclinical.com"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5.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sbeales@wcgclinical.com"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the2womancrusade.com/tag/foursquare/" TargetMode="External"/><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11.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the2womancrusade.com/tag/foursquare/" TargetMode="External"/><Relationship Id="rId5" Type="http://schemas.openxmlformats.org/officeDocument/2006/relationships/image" Target="../media/image14.jpg"/><Relationship Id="rId10" Type="http://schemas.openxmlformats.org/officeDocument/2006/relationships/image" Target="../media/image20.svg"/><Relationship Id="rId4" Type="http://schemas.openxmlformats.org/officeDocument/2006/relationships/image" Target="../media/image13.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4.jpeg"/><Relationship Id="rId3" Type="http://schemas.openxmlformats.org/officeDocument/2006/relationships/image" Target="../media/image14.jpg"/><Relationship Id="rId7" Type="http://schemas.openxmlformats.org/officeDocument/2006/relationships/diagramQuickStyle" Target="../diagrams/quickStyle1.xml"/><Relationship Id="rId12" Type="http://schemas.openxmlformats.org/officeDocument/2006/relationships/image" Target="../media/image33.jpg"/><Relationship Id="rId2" Type="http://schemas.openxmlformats.org/officeDocument/2006/relationships/notesSlide" Target="../notesSlides/notesSlide7.xml"/><Relationship Id="rId16"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s://incoseonline.org.uk/Normal_Files/Basic/Groups.aspx?CatID=Groups" TargetMode="External"/><Relationship Id="rId5" Type="http://schemas.openxmlformats.org/officeDocument/2006/relationships/diagramData" Target="../diagrams/data1.xml"/><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hyperlink" Target="http://the2womancrusade.com/tag/foursquare/" TargetMode="External"/><Relationship Id="rId9" Type="http://schemas.microsoft.com/office/2007/relationships/diagramDrawing" Target="../diagrams/drawing1.xml"/><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4.jp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hyperlink" Target="http://the2womancrusade.com/tag/foursquare/" TargetMode="External"/><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4.jp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hyperlink" Target="http://the2womancrusade.com/tag/foursquare/" TargetMode="External"/><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C3F9AA-951F-4515-BF7F-B4C49467516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20A5C23-81EF-477B-A9D3-9096E3E5BC57}"/>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itle 1">
            <a:extLst>
              <a:ext uri="{FF2B5EF4-FFF2-40B4-BE49-F238E27FC236}">
                <a16:creationId xmlns:a16="http://schemas.microsoft.com/office/drawing/2014/main" id="{A9C405AF-612E-4598-8ABF-6C54A7C7B78C}"/>
              </a:ext>
            </a:extLst>
          </p:cNvPr>
          <p:cNvSpPr txBox="1">
            <a:spLocks/>
          </p:cNvSpPr>
          <p:nvPr/>
        </p:nvSpPr>
        <p:spPr>
          <a:xfrm>
            <a:off x="1198071" y="2145540"/>
            <a:ext cx="8336578"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endParaRPr lang="en-GB" sz="3200" dirty="0">
              <a:solidFill>
                <a:schemeClr val="bg1"/>
              </a:solidFill>
              <a:latin typeface="+mn-lt"/>
            </a:endParaRPr>
          </a:p>
          <a:p>
            <a:r>
              <a:rPr lang="en-GB" sz="3200" dirty="0">
                <a:solidFill>
                  <a:schemeClr val="bg1"/>
                </a:solidFill>
                <a:latin typeface="+mn-lt"/>
              </a:rPr>
              <a:t>Safety Reporting Reference Model</a:t>
            </a:r>
          </a:p>
          <a:p>
            <a:r>
              <a:rPr lang="en-GB" sz="3200" i="1" dirty="0">
                <a:solidFill>
                  <a:schemeClr val="bg1"/>
                </a:solidFill>
                <a:latin typeface="+mn-lt"/>
              </a:rPr>
              <a:t>Optimizing Global Safety Reporting in Clinical Trials using Local Laws</a:t>
            </a:r>
          </a:p>
        </p:txBody>
      </p:sp>
      <p:pic>
        <p:nvPicPr>
          <p:cNvPr id="29" name="Picture 28">
            <a:extLst>
              <a:ext uri="{FF2B5EF4-FFF2-40B4-BE49-F238E27FC236}">
                <a16:creationId xmlns:a16="http://schemas.microsoft.com/office/drawing/2014/main" id="{EAB905F3-7766-4304-9621-93D85D863F40}"/>
              </a:ext>
            </a:extLst>
          </p:cNvPr>
          <p:cNvPicPr>
            <a:picLocks noChangeAspect="1"/>
          </p:cNvPicPr>
          <p:nvPr/>
        </p:nvPicPr>
        <p:blipFill rotWithShape="1">
          <a:blip r:embed="rId4"/>
          <a:srcRect l="15498" t="40256"/>
          <a:stretch/>
        </p:blipFill>
        <p:spPr>
          <a:xfrm>
            <a:off x="0" y="0"/>
            <a:ext cx="4945633" cy="2709868"/>
          </a:xfrm>
          <a:prstGeom prst="rect">
            <a:avLst/>
          </a:prstGeom>
        </p:spPr>
      </p:pic>
      <p:pic>
        <p:nvPicPr>
          <p:cNvPr id="30" name="Picture 29">
            <a:extLst>
              <a:ext uri="{FF2B5EF4-FFF2-40B4-BE49-F238E27FC236}">
                <a16:creationId xmlns:a16="http://schemas.microsoft.com/office/drawing/2014/main" id="{68A7CE28-616C-405D-8D49-D65FF0750EE1}"/>
              </a:ext>
            </a:extLst>
          </p:cNvPr>
          <p:cNvPicPr>
            <a:picLocks noChangeAspect="1"/>
          </p:cNvPicPr>
          <p:nvPr/>
        </p:nvPicPr>
        <p:blipFill rotWithShape="1">
          <a:blip r:embed="rId5"/>
          <a:srcRect r="16148" b="20393"/>
          <a:stretch/>
        </p:blipFill>
        <p:spPr>
          <a:xfrm>
            <a:off x="6830512" y="2918461"/>
            <a:ext cx="5361489" cy="3939540"/>
          </a:xfrm>
          <a:prstGeom prst="rect">
            <a:avLst/>
          </a:prstGeom>
        </p:spPr>
      </p:pic>
      <p:pic>
        <p:nvPicPr>
          <p:cNvPr id="37" name="Graphic 36">
            <a:extLst>
              <a:ext uri="{FF2B5EF4-FFF2-40B4-BE49-F238E27FC236}">
                <a16:creationId xmlns:a16="http://schemas.microsoft.com/office/drawing/2014/main" id="{7C879D62-3E6F-472B-888C-027A5AAD3384}"/>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60" y="985837"/>
            <a:ext cx="878070" cy="682943"/>
          </a:xfrm>
          <a:prstGeom prst="rect">
            <a:avLst/>
          </a:prstGeom>
        </p:spPr>
      </p:pic>
      <p:sp>
        <p:nvSpPr>
          <p:cNvPr id="10" name="Rectangle Technology">
            <a:extLst>
              <a:ext uri="{FF2B5EF4-FFF2-40B4-BE49-F238E27FC236}">
                <a16:creationId xmlns:a16="http://schemas.microsoft.com/office/drawing/2014/main" id="{510C7029-4D3F-C148-A367-728ADCF313DC}"/>
              </a:ext>
            </a:extLst>
          </p:cNvPr>
          <p:cNvSpPr/>
          <p:nvPr/>
        </p:nvSpPr>
        <p:spPr>
          <a:xfrm>
            <a:off x="1198071" y="4736096"/>
            <a:ext cx="9866869" cy="1200329"/>
          </a:xfrm>
          <a:prstGeom prst="rect">
            <a:avLst/>
          </a:prstGeom>
        </p:spPr>
        <p:txBody>
          <a:bodyPr wrap="square">
            <a:spAutoFit/>
          </a:bodyPr>
          <a:lstStyle/>
          <a:p>
            <a:r>
              <a:rPr lang="en-GB" sz="2400" dirty="0">
                <a:solidFill>
                  <a:schemeClr val="bg1"/>
                </a:solidFill>
              </a:rPr>
              <a:t>Steven Beales, </a:t>
            </a:r>
          </a:p>
          <a:p>
            <a:r>
              <a:rPr lang="en-GB" sz="2400" dirty="0">
                <a:solidFill>
                  <a:schemeClr val="bg1"/>
                </a:solidFill>
              </a:rPr>
              <a:t>SVP, Scientific and Regulatory</a:t>
            </a:r>
          </a:p>
          <a:p>
            <a:r>
              <a:rPr lang="en-GB" sz="2400" dirty="0">
                <a:solidFill>
                  <a:schemeClr val="bg1"/>
                </a:solidFill>
              </a:rPr>
              <a:t>WCG Clinical</a:t>
            </a:r>
          </a:p>
        </p:txBody>
      </p:sp>
    </p:spTree>
    <p:extLst>
      <p:ext uri="{BB962C8B-B14F-4D97-AF65-F5344CB8AC3E}">
        <p14:creationId xmlns:p14="http://schemas.microsoft.com/office/powerpoint/2010/main" val="95106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7DEAEB8-84EC-9E4C-A344-97EC4D69A78A}"/>
              </a:ext>
            </a:extLst>
          </p:cNvPr>
          <p:cNvSpPr/>
          <p:nvPr/>
        </p:nvSpPr>
        <p:spPr>
          <a:xfrm>
            <a:off x="576072" y="1066354"/>
            <a:ext cx="11025378" cy="5116010"/>
          </a:xfrm>
          <a:prstGeom prst="rect">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44600">
              <a:lnSpc>
                <a:spcPct val="90000"/>
              </a:lnSpc>
              <a:spcBef>
                <a:spcPct val="0"/>
              </a:spcBef>
              <a:spcAft>
                <a:spcPct val="35000"/>
              </a:spcAft>
            </a:pPr>
            <a:endParaRPr lang="en-US" dirty="0">
              <a:cs typeface="Helvetica" panose="020B0604020202020204" pitchFamily="34" charset="0"/>
            </a:endParaRPr>
          </a:p>
        </p:txBody>
      </p:sp>
      <p:sp>
        <p:nvSpPr>
          <p:cNvPr id="51" name="Hexagon 50">
            <a:extLst>
              <a:ext uri="{FF2B5EF4-FFF2-40B4-BE49-F238E27FC236}">
                <a16:creationId xmlns:a16="http://schemas.microsoft.com/office/drawing/2014/main" id="{57A34091-9BA4-3142-8732-6CDE36C3E583}"/>
              </a:ext>
            </a:extLst>
          </p:cNvPr>
          <p:cNvSpPr/>
          <p:nvPr/>
        </p:nvSpPr>
        <p:spPr>
          <a:xfrm>
            <a:off x="5368134" y="4763016"/>
            <a:ext cx="1506259" cy="1298499"/>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9" name="Oval 48">
            <a:extLst>
              <a:ext uri="{FF2B5EF4-FFF2-40B4-BE49-F238E27FC236}">
                <a16:creationId xmlns:a16="http://schemas.microsoft.com/office/drawing/2014/main" id="{11F6714D-7770-8546-B3AE-3CB447DB9284}"/>
              </a:ext>
            </a:extLst>
          </p:cNvPr>
          <p:cNvSpPr/>
          <p:nvPr/>
        </p:nvSpPr>
        <p:spPr>
          <a:xfrm>
            <a:off x="3459216" y="1453619"/>
            <a:ext cx="5327598" cy="4224831"/>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grpSp>
        <p:nvGrpSpPr>
          <p:cNvPr id="23" name="Group 22">
            <a:extLst>
              <a:ext uri="{FF2B5EF4-FFF2-40B4-BE49-F238E27FC236}">
                <a16:creationId xmlns:a16="http://schemas.microsoft.com/office/drawing/2014/main" id="{80663DC9-2BC6-CE45-A943-517060F84A37}"/>
              </a:ext>
            </a:extLst>
          </p:cNvPr>
          <p:cNvGrpSpPr/>
          <p:nvPr/>
        </p:nvGrpSpPr>
        <p:grpSpPr>
          <a:xfrm flipH="1">
            <a:off x="-13925" y="2694458"/>
            <a:ext cx="5213591" cy="4040572"/>
            <a:chOff x="2671786" y="1476587"/>
            <a:chExt cx="4644702" cy="3599679"/>
          </a:xfrm>
        </p:grpSpPr>
        <p:sp>
          <p:nvSpPr>
            <p:cNvPr id="24" name="Hexagon 23">
              <a:extLst>
                <a:ext uri="{FF2B5EF4-FFF2-40B4-BE49-F238E27FC236}">
                  <a16:creationId xmlns:a16="http://schemas.microsoft.com/office/drawing/2014/main" id="{0F9227D8-27DF-0948-86E5-ECB13C812AFD}"/>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5" name="Hexagon 24">
              <a:extLst>
                <a:ext uri="{FF2B5EF4-FFF2-40B4-BE49-F238E27FC236}">
                  <a16:creationId xmlns:a16="http://schemas.microsoft.com/office/drawing/2014/main" id="{BD08C8C9-E92E-0B43-8825-97ACE6E996A3}"/>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6" name="Hexagon 25">
              <a:extLst>
                <a:ext uri="{FF2B5EF4-FFF2-40B4-BE49-F238E27FC236}">
                  <a16:creationId xmlns:a16="http://schemas.microsoft.com/office/drawing/2014/main" id="{20C3E60C-88DF-9643-BF5A-DC3E7387290D}"/>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7" name="Hexagon 26">
              <a:extLst>
                <a:ext uri="{FF2B5EF4-FFF2-40B4-BE49-F238E27FC236}">
                  <a16:creationId xmlns:a16="http://schemas.microsoft.com/office/drawing/2014/main" id="{D9E56434-AE10-5D43-A788-4022D9E4FF41}"/>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7172DA7A-5EF1-F84E-A2D1-88D67FC6A438}"/>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CA640F90-9448-494B-A260-2898A1E0B39B}"/>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C0B0C8E1-E030-1F4A-AD93-AAAA14002115}"/>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D8585E2F-971D-0041-8D7B-B4238B95086C}"/>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17" name="Group 16">
            <a:extLst>
              <a:ext uri="{FF2B5EF4-FFF2-40B4-BE49-F238E27FC236}">
                <a16:creationId xmlns:a16="http://schemas.microsoft.com/office/drawing/2014/main" id="{CB8FA0CD-018A-9745-B647-5392854E22B5}"/>
              </a:ext>
            </a:extLst>
          </p:cNvPr>
          <p:cNvGrpSpPr/>
          <p:nvPr/>
        </p:nvGrpSpPr>
        <p:grpSpPr>
          <a:xfrm>
            <a:off x="5295034" y="3025593"/>
            <a:ext cx="1761734" cy="1331731"/>
            <a:chOff x="4933513" y="2788392"/>
            <a:chExt cx="1761734" cy="1331731"/>
          </a:xfrm>
        </p:grpSpPr>
        <p:pic>
          <p:nvPicPr>
            <p:cNvPr id="18" name="Picture 2" descr="http://moziru.com/images/apple-inc-clipart-blank-monitor-16.png">
              <a:extLst>
                <a:ext uri="{FF2B5EF4-FFF2-40B4-BE49-F238E27FC236}">
                  <a16:creationId xmlns:a16="http://schemas.microsoft.com/office/drawing/2014/main" id="{10083802-7448-DC47-91CA-D6F77D68BE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33513" y="2788392"/>
              <a:ext cx="1761734" cy="13317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4A57CFD-F3D5-E549-A242-6873E8083DB8}"/>
                </a:ext>
              </a:extLst>
            </p:cNvPr>
            <p:cNvPicPr>
              <a:picLocks noChangeAspect="1"/>
            </p:cNvPicPr>
            <p:nvPr/>
          </p:nvPicPr>
          <p:blipFill>
            <a:blip r:embed="rId4"/>
            <a:stretch>
              <a:fillRect/>
            </a:stretch>
          </p:blipFill>
          <p:spPr>
            <a:xfrm>
              <a:off x="5099884" y="2873179"/>
              <a:ext cx="1428992" cy="734324"/>
            </a:xfrm>
            <a:prstGeom prst="rect">
              <a:avLst/>
            </a:prstGeom>
          </p:spPr>
        </p:pic>
      </p:grpSp>
      <p:sp>
        <p:nvSpPr>
          <p:cNvPr id="20" name="Rectangle 19">
            <a:extLst>
              <a:ext uri="{FF2B5EF4-FFF2-40B4-BE49-F238E27FC236}">
                <a16:creationId xmlns:a16="http://schemas.microsoft.com/office/drawing/2014/main" id="{8B5EFF62-F9D1-3040-9307-AE6CFD8290D4}"/>
              </a:ext>
            </a:extLst>
          </p:cNvPr>
          <p:cNvSpPr/>
          <p:nvPr/>
        </p:nvSpPr>
        <p:spPr>
          <a:xfrm>
            <a:off x="576072" y="320040"/>
            <a:ext cx="10774680" cy="461665"/>
          </a:xfrm>
          <a:prstGeom prst="rect">
            <a:avLst/>
          </a:prstGeom>
        </p:spPr>
        <p:txBody>
          <a:bodyPr wrap="square">
            <a:spAutoFit/>
          </a:bodyPr>
          <a:lstStyle/>
          <a:p>
            <a:r>
              <a:rPr lang="en-US" sz="2400" b="1" dirty="0">
                <a:solidFill>
                  <a:schemeClr val="accent1"/>
                </a:solidFill>
                <a:latin typeface="+mj-lt"/>
                <a:ea typeface="+mj-ea"/>
                <a:cs typeface="+mj-cs"/>
              </a:rPr>
              <a:t>Safety Reporting Artificial Intelligence</a:t>
            </a:r>
            <a:endParaRPr lang="en-US" sz="2400" dirty="0">
              <a:latin typeface="+mj-lt"/>
            </a:endParaRPr>
          </a:p>
        </p:txBody>
      </p:sp>
      <p:pic>
        <p:nvPicPr>
          <p:cNvPr id="21" name="Graphic 20" descr="Head with gears">
            <a:extLst>
              <a:ext uri="{FF2B5EF4-FFF2-40B4-BE49-F238E27FC236}">
                <a16:creationId xmlns:a16="http://schemas.microsoft.com/office/drawing/2014/main" id="{48375862-2547-AB44-BF3C-2E1C55E2D9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5" y="3115364"/>
            <a:ext cx="914400" cy="914400"/>
          </a:xfrm>
          <a:prstGeom prst="rect">
            <a:avLst/>
          </a:prstGeom>
        </p:spPr>
      </p:pic>
      <p:sp>
        <p:nvSpPr>
          <p:cNvPr id="40" name="Hexagon 39">
            <a:extLst>
              <a:ext uri="{FF2B5EF4-FFF2-40B4-BE49-F238E27FC236}">
                <a16:creationId xmlns:a16="http://schemas.microsoft.com/office/drawing/2014/main" id="{89332A2F-E055-FD43-BB6E-A9D418468556}"/>
              </a:ext>
            </a:extLst>
          </p:cNvPr>
          <p:cNvSpPr/>
          <p:nvPr/>
        </p:nvSpPr>
        <p:spPr>
          <a:xfrm>
            <a:off x="2756301" y="2878052"/>
            <a:ext cx="1582480" cy="1364206"/>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TextBox 40">
            <a:extLst>
              <a:ext uri="{FF2B5EF4-FFF2-40B4-BE49-F238E27FC236}">
                <a16:creationId xmlns:a16="http://schemas.microsoft.com/office/drawing/2014/main" id="{85B58592-38D9-3641-827E-6CD006D9ED36}"/>
              </a:ext>
            </a:extLst>
          </p:cNvPr>
          <p:cNvSpPr txBox="1"/>
          <p:nvPr/>
        </p:nvSpPr>
        <p:spPr>
          <a:xfrm>
            <a:off x="2824558" y="3205117"/>
            <a:ext cx="1445966" cy="707886"/>
          </a:xfrm>
          <a:prstGeom prst="rect">
            <a:avLst/>
          </a:prstGeom>
          <a:noFill/>
        </p:spPr>
        <p:txBody>
          <a:bodyPr wrap="square" rtlCol="0">
            <a:spAutoFit/>
          </a:bodyPr>
          <a:lstStyle/>
          <a:p>
            <a:pPr algn="ctr"/>
            <a:r>
              <a:rPr lang="en-US" sz="2000" dirty="0">
                <a:solidFill>
                  <a:schemeClr val="bg1"/>
                </a:solidFill>
                <a:cs typeface="Helvetica" panose="020B0604020202020204" pitchFamily="34" charset="0"/>
              </a:rPr>
              <a:t>75k Safety</a:t>
            </a:r>
          </a:p>
          <a:p>
            <a:pPr algn="ctr"/>
            <a:r>
              <a:rPr lang="en-US" sz="2000" dirty="0">
                <a:solidFill>
                  <a:schemeClr val="bg1"/>
                </a:solidFill>
                <a:cs typeface="Helvetica" panose="020B0604020202020204" pitchFamily="34" charset="0"/>
              </a:rPr>
              <a:t>Reports</a:t>
            </a:r>
          </a:p>
        </p:txBody>
      </p:sp>
      <p:sp>
        <p:nvSpPr>
          <p:cNvPr id="42" name="Hexagon 41">
            <a:extLst>
              <a:ext uri="{FF2B5EF4-FFF2-40B4-BE49-F238E27FC236}">
                <a16:creationId xmlns:a16="http://schemas.microsoft.com/office/drawing/2014/main" id="{54EBA560-5843-3841-A7FE-41DDB21EFE1B}"/>
              </a:ext>
            </a:extLst>
          </p:cNvPr>
          <p:cNvSpPr/>
          <p:nvPr/>
        </p:nvSpPr>
        <p:spPr>
          <a:xfrm>
            <a:off x="7944598" y="2899652"/>
            <a:ext cx="1532369" cy="1321007"/>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3" name="TextBox 42">
            <a:extLst>
              <a:ext uri="{FF2B5EF4-FFF2-40B4-BE49-F238E27FC236}">
                <a16:creationId xmlns:a16="http://schemas.microsoft.com/office/drawing/2014/main" id="{2E30277B-052F-5043-8322-311C78FD4DA8}"/>
              </a:ext>
            </a:extLst>
          </p:cNvPr>
          <p:cNvSpPr txBox="1"/>
          <p:nvPr/>
        </p:nvSpPr>
        <p:spPr>
          <a:xfrm>
            <a:off x="7847716" y="3152556"/>
            <a:ext cx="1712017" cy="646331"/>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100m Safety</a:t>
            </a:r>
          </a:p>
          <a:p>
            <a:pPr algn="ctr"/>
            <a:r>
              <a:rPr lang="en-US" dirty="0">
                <a:solidFill>
                  <a:schemeClr val="bg1"/>
                </a:solidFill>
                <a:cs typeface="Helvetica" panose="020B0604020202020204" pitchFamily="34" charset="0"/>
              </a:rPr>
              <a:t>Notifications</a:t>
            </a:r>
          </a:p>
        </p:txBody>
      </p:sp>
      <p:sp>
        <p:nvSpPr>
          <p:cNvPr id="44" name="Hexagon 43">
            <a:extLst>
              <a:ext uri="{FF2B5EF4-FFF2-40B4-BE49-F238E27FC236}">
                <a16:creationId xmlns:a16="http://schemas.microsoft.com/office/drawing/2014/main" id="{2DAC2305-8CE5-7849-8E36-762C001B8AEB}"/>
              </a:ext>
            </a:extLst>
          </p:cNvPr>
          <p:cNvSpPr/>
          <p:nvPr/>
        </p:nvSpPr>
        <p:spPr>
          <a:xfrm>
            <a:off x="5358025" y="1118550"/>
            <a:ext cx="1506259" cy="1298499"/>
          </a:xfrm>
          <a:prstGeom prst="hexagon">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5" name="TextBox 44">
            <a:extLst>
              <a:ext uri="{FF2B5EF4-FFF2-40B4-BE49-F238E27FC236}">
                <a16:creationId xmlns:a16="http://schemas.microsoft.com/office/drawing/2014/main" id="{05F98762-5662-524B-A75D-71BF453F5080}"/>
              </a:ext>
            </a:extLst>
          </p:cNvPr>
          <p:cNvSpPr txBox="1"/>
          <p:nvPr/>
        </p:nvSpPr>
        <p:spPr>
          <a:xfrm>
            <a:off x="5344369" y="1391989"/>
            <a:ext cx="1533569" cy="646331"/>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Precision</a:t>
            </a:r>
          </a:p>
          <a:p>
            <a:pPr algn="ctr"/>
            <a:r>
              <a:rPr lang="en-US" dirty="0">
                <a:solidFill>
                  <a:schemeClr val="bg1"/>
                </a:solidFill>
                <a:cs typeface="Helvetica" panose="020B0604020202020204" pitchFamily="34" charset="0"/>
              </a:rPr>
              <a:t>Distribution</a:t>
            </a:r>
          </a:p>
        </p:txBody>
      </p:sp>
      <p:sp>
        <p:nvSpPr>
          <p:cNvPr id="50" name="TextBox 49">
            <a:extLst>
              <a:ext uri="{FF2B5EF4-FFF2-40B4-BE49-F238E27FC236}">
                <a16:creationId xmlns:a16="http://schemas.microsoft.com/office/drawing/2014/main" id="{1EB4EBA4-CC23-3144-B94E-AD635A14DBEF}"/>
              </a:ext>
            </a:extLst>
          </p:cNvPr>
          <p:cNvSpPr txBox="1"/>
          <p:nvPr/>
        </p:nvSpPr>
        <p:spPr>
          <a:xfrm>
            <a:off x="5239992" y="4965868"/>
            <a:ext cx="1712017" cy="923330"/>
          </a:xfrm>
          <a:prstGeom prst="rect">
            <a:avLst/>
          </a:prstGeom>
          <a:noFill/>
        </p:spPr>
        <p:txBody>
          <a:bodyPr wrap="square" rtlCol="0">
            <a:spAutoFit/>
          </a:bodyPr>
          <a:lstStyle/>
          <a:p>
            <a:pPr algn="ctr"/>
            <a:r>
              <a:rPr lang="en-US" dirty="0">
                <a:solidFill>
                  <a:schemeClr val="bg1"/>
                </a:solidFill>
                <a:cs typeface="Helvetica" panose="020B0604020202020204" pitchFamily="34" charset="0"/>
              </a:rPr>
              <a:t>Safety</a:t>
            </a:r>
          </a:p>
          <a:p>
            <a:pPr algn="ctr"/>
            <a:r>
              <a:rPr lang="en-US" dirty="0">
                <a:solidFill>
                  <a:schemeClr val="bg1"/>
                </a:solidFill>
                <a:cs typeface="Helvetica" panose="020B0604020202020204" pitchFamily="34" charset="0"/>
              </a:rPr>
              <a:t>Reference</a:t>
            </a:r>
          </a:p>
          <a:p>
            <a:pPr algn="ctr"/>
            <a:r>
              <a:rPr lang="en-US" dirty="0">
                <a:solidFill>
                  <a:schemeClr val="bg1"/>
                </a:solidFill>
                <a:cs typeface="Helvetica" panose="020B0604020202020204" pitchFamily="34" charset="0"/>
              </a:rPr>
              <a:t>Model</a:t>
            </a:r>
          </a:p>
        </p:txBody>
      </p:sp>
    </p:spTree>
    <p:extLst>
      <p:ext uri="{BB962C8B-B14F-4D97-AF65-F5344CB8AC3E}">
        <p14:creationId xmlns:p14="http://schemas.microsoft.com/office/powerpoint/2010/main" val="2629009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Foursquare | The Two-Woman Crusade">
            <a:extLst>
              <a:ext uri="{FF2B5EF4-FFF2-40B4-BE49-F238E27FC236}">
                <a16:creationId xmlns:a16="http://schemas.microsoft.com/office/drawing/2014/main" id="{C453A5CE-E9F0-AB4B-B138-9B337F12DD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76943" y="1415021"/>
            <a:ext cx="4216400" cy="4216400"/>
          </a:xfrm>
          <a:prstGeom prst="rect">
            <a:avLst/>
          </a:prstGeom>
        </p:spPr>
      </p:pic>
      <p:sp>
        <p:nvSpPr>
          <p:cNvPr id="3" name="Title 2">
            <a:extLst>
              <a:ext uri="{FF2B5EF4-FFF2-40B4-BE49-F238E27FC236}">
                <a16:creationId xmlns:a16="http://schemas.microsoft.com/office/drawing/2014/main" id="{2D66BDBD-09A1-594A-9B6F-9ACC44B0CD90}"/>
              </a:ext>
            </a:extLst>
          </p:cNvPr>
          <p:cNvSpPr>
            <a:spLocks noGrp="1"/>
          </p:cNvSpPr>
          <p:nvPr>
            <p:ph type="title"/>
          </p:nvPr>
        </p:nvSpPr>
        <p:spPr>
          <a:xfrm>
            <a:off x="576072" y="320040"/>
            <a:ext cx="8640063" cy="457200"/>
          </a:xfrm>
        </p:spPr>
        <p:txBody>
          <a:bodyPr/>
          <a:lstStyle/>
          <a:p>
            <a:r>
              <a:rPr lang="en-US" dirty="0"/>
              <a:t>Safety Reporting Regulatory Intelligence</a:t>
            </a:r>
          </a:p>
        </p:txBody>
      </p:sp>
      <p:sp>
        <p:nvSpPr>
          <p:cNvPr id="87" name="Rectangle 86">
            <a:extLst>
              <a:ext uri="{FF2B5EF4-FFF2-40B4-BE49-F238E27FC236}">
                <a16:creationId xmlns:a16="http://schemas.microsoft.com/office/drawing/2014/main" id="{BEB18A1A-5C0E-4C45-93FB-BBE4928A1865}"/>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Text Classification</a:t>
            </a:r>
          </a:p>
        </p:txBody>
      </p:sp>
      <p:sp>
        <p:nvSpPr>
          <p:cNvPr id="89" name="Hexagon 88">
            <a:extLst>
              <a:ext uri="{FF2B5EF4-FFF2-40B4-BE49-F238E27FC236}">
                <a16:creationId xmlns:a16="http://schemas.microsoft.com/office/drawing/2014/main" id="{F5F477EC-9885-A644-A09D-11E747897457}"/>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92" name="Hexagon 91">
            <a:extLst>
              <a:ext uri="{FF2B5EF4-FFF2-40B4-BE49-F238E27FC236}">
                <a16:creationId xmlns:a16="http://schemas.microsoft.com/office/drawing/2014/main" id="{E8E5E76F-631E-7B44-AF09-8790B78A2CBF}"/>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3" name="Rectangle 92">
            <a:extLst>
              <a:ext uri="{FF2B5EF4-FFF2-40B4-BE49-F238E27FC236}">
                <a16:creationId xmlns:a16="http://schemas.microsoft.com/office/drawing/2014/main" id="{C6EA18A5-3623-CC4A-A80A-5D81AE36BB80}"/>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Natural Language Processing</a:t>
            </a:r>
          </a:p>
        </p:txBody>
      </p:sp>
      <p:sp>
        <p:nvSpPr>
          <p:cNvPr id="94" name="Rectangle 93">
            <a:extLst>
              <a:ext uri="{FF2B5EF4-FFF2-40B4-BE49-F238E27FC236}">
                <a16:creationId xmlns:a16="http://schemas.microsoft.com/office/drawing/2014/main" id="{EA6E3F21-4ADF-7545-94F0-8E74E5CE5D72}"/>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Text Summarization</a:t>
            </a:r>
          </a:p>
        </p:txBody>
      </p:sp>
      <p:sp>
        <p:nvSpPr>
          <p:cNvPr id="95" name="Hexagon 94">
            <a:extLst>
              <a:ext uri="{FF2B5EF4-FFF2-40B4-BE49-F238E27FC236}">
                <a16:creationId xmlns:a16="http://schemas.microsoft.com/office/drawing/2014/main" id="{642C8C37-C7EA-DA42-9725-AC744DF4D096}"/>
              </a:ext>
            </a:extLst>
          </p:cNvPr>
          <p:cNvSpPr/>
          <p:nvPr/>
        </p:nvSpPr>
        <p:spPr>
          <a:xfrm>
            <a:off x="468952" y="4502206"/>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96" name="Hexagon 95">
            <a:extLst>
              <a:ext uri="{FF2B5EF4-FFF2-40B4-BE49-F238E27FC236}">
                <a16:creationId xmlns:a16="http://schemas.microsoft.com/office/drawing/2014/main" id="{6A4E6EEA-80AF-5B47-A4EE-994C68360ED2}"/>
              </a:ext>
            </a:extLst>
          </p:cNvPr>
          <p:cNvSpPr/>
          <p:nvPr/>
        </p:nvSpPr>
        <p:spPr>
          <a:xfrm>
            <a:off x="577792" y="4602390"/>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98" name="Hexagon 97">
            <a:extLst>
              <a:ext uri="{FF2B5EF4-FFF2-40B4-BE49-F238E27FC236}">
                <a16:creationId xmlns:a16="http://schemas.microsoft.com/office/drawing/2014/main" id="{A97BED13-AA95-0A45-986B-BC80DBA559A5}"/>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99" name="Hexagon 98">
            <a:extLst>
              <a:ext uri="{FF2B5EF4-FFF2-40B4-BE49-F238E27FC236}">
                <a16:creationId xmlns:a16="http://schemas.microsoft.com/office/drawing/2014/main" id="{DDD56994-F927-E44A-A57D-2E31479BC271}"/>
              </a:ext>
            </a:extLst>
          </p:cNvPr>
          <p:cNvSpPr/>
          <p:nvPr/>
        </p:nvSpPr>
        <p:spPr>
          <a:xfrm>
            <a:off x="577792" y="141502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06" name="Graphic 105" descr="Zoom in">
            <a:extLst>
              <a:ext uri="{FF2B5EF4-FFF2-40B4-BE49-F238E27FC236}">
                <a16:creationId xmlns:a16="http://schemas.microsoft.com/office/drawing/2014/main" id="{4775C6B2-8E0A-2B48-84B8-910B2ECF6B4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51251" y="4849564"/>
            <a:ext cx="786722" cy="786722"/>
          </a:xfrm>
          <a:prstGeom prst="rect">
            <a:avLst/>
          </a:prstGeom>
        </p:spPr>
      </p:pic>
      <p:pic>
        <p:nvPicPr>
          <p:cNvPr id="107" name="Graphic 106" descr="Books">
            <a:extLst>
              <a:ext uri="{FF2B5EF4-FFF2-40B4-BE49-F238E27FC236}">
                <a16:creationId xmlns:a16="http://schemas.microsoft.com/office/drawing/2014/main" id="{D66DC59D-710E-294D-A18E-31785A3FEA60}"/>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23775" y="1676478"/>
            <a:ext cx="757414" cy="757413"/>
          </a:xfrm>
          <a:prstGeom prst="rect">
            <a:avLst/>
          </a:prstGeom>
        </p:spPr>
      </p:pic>
      <p:pic>
        <p:nvPicPr>
          <p:cNvPr id="108" name="Graphic 107" descr="Flowchart">
            <a:extLst>
              <a:ext uri="{FF2B5EF4-FFF2-40B4-BE49-F238E27FC236}">
                <a16:creationId xmlns:a16="http://schemas.microsoft.com/office/drawing/2014/main" id="{A1987DD6-0E72-E740-88D9-59703B7891C2}"/>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37410" y="3225922"/>
            <a:ext cx="753390" cy="753391"/>
          </a:xfrm>
          <a:prstGeom prst="rect">
            <a:avLst/>
          </a:prstGeom>
        </p:spPr>
      </p:pic>
    </p:spTree>
    <p:extLst>
      <p:ext uri="{BB962C8B-B14F-4D97-AF65-F5344CB8AC3E}">
        <p14:creationId xmlns:p14="http://schemas.microsoft.com/office/powerpoint/2010/main" val="308614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99C8AD7-3913-D24E-A825-5812A59D2D15}"/>
              </a:ext>
            </a:extLst>
          </p:cNvPr>
          <p:cNvSpPr/>
          <p:nvPr/>
        </p:nvSpPr>
        <p:spPr>
          <a:xfrm>
            <a:off x="576072" y="1030147"/>
            <a:ext cx="10858500" cy="5116010"/>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9" name="TextBox 18">
            <a:extLst>
              <a:ext uri="{FF2B5EF4-FFF2-40B4-BE49-F238E27FC236}">
                <a16:creationId xmlns:a16="http://schemas.microsoft.com/office/drawing/2014/main" id="{B22A9918-8F13-184C-B681-C60645A163FF}"/>
              </a:ext>
            </a:extLst>
          </p:cNvPr>
          <p:cNvSpPr txBox="1"/>
          <p:nvPr/>
        </p:nvSpPr>
        <p:spPr>
          <a:xfrm>
            <a:off x="178790" y="4263904"/>
            <a:ext cx="4361976" cy="1200329"/>
          </a:xfrm>
          <a:prstGeom prst="rect">
            <a:avLst/>
          </a:prstGeom>
          <a:noFill/>
        </p:spPr>
        <p:txBody>
          <a:bodyPr wrap="square" rtlCol="0">
            <a:spAutoFit/>
          </a:bodyPr>
          <a:lstStyle/>
          <a:p>
            <a:pPr algn="ctr"/>
            <a:r>
              <a:rPr lang="en-US" sz="3600" b="1" dirty="0">
                <a:solidFill>
                  <a:schemeClr val="bg1"/>
                </a:solidFill>
              </a:rPr>
              <a:t>175 - 450k</a:t>
            </a:r>
          </a:p>
          <a:p>
            <a:pPr algn="ctr"/>
            <a:r>
              <a:rPr lang="en-US" sz="3600" b="1" dirty="0">
                <a:solidFill>
                  <a:schemeClr val="bg1"/>
                </a:solidFill>
              </a:rPr>
              <a:t>per trial</a:t>
            </a:r>
          </a:p>
        </p:txBody>
      </p:sp>
      <p:sp>
        <p:nvSpPr>
          <p:cNvPr id="34" name="Title 3">
            <a:extLst>
              <a:ext uri="{FF2B5EF4-FFF2-40B4-BE49-F238E27FC236}">
                <a16:creationId xmlns:a16="http://schemas.microsoft.com/office/drawing/2014/main" id="{EAE736EB-F666-5442-B291-7B4BC013039F}"/>
              </a:ext>
            </a:extLst>
          </p:cNvPr>
          <p:cNvSpPr txBox="1">
            <a:spLocks/>
          </p:cNvSpPr>
          <p:nvPr/>
        </p:nvSpPr>
        <p:spPr>
          <a:xfrm>
            <a:off x="1227276"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gn="ctr">
              <a:lnSpc>
                <a:spcPct val="100000"/>
              </a:lnSpc>
              <a:spcBef>
                <a:spcPts val="0"/>
              </a:spcBef>
              <a:defRPr/>
            </a:pPr>
            <a:r>
              <a:rPr lang="en-US" sz="3200" dirty="0">
                <a:solidFill>
                  <a:schemeClr val="bg1"/>
                </a:solidFill>
              </a:rPr>
              <a:t>Costs</a:t>
            </a:r>
          </a:p>
          <a:p>
            <a:pPr lvl="0" algn="ctr">
              <a:lnSpc>
                <a:spcPct val="100000"/>
              </a:lnSpc>
              <a:spcBef>
                <a:spcPts val="0"/>
              </a:spcBef>
              <a:defRPr/>
            </a:pPr>
            <a:r>
              <a:rPr lang="en-US" sz="3200" dirty="0">
                <a:solidFill>
                  <a:schemeClr val="bg1"/>
                </a:solidFill>
              </a:rPr>
              <a:t>Avoided</a:t>
            </a:r>
            <a:endParaRPr lang="en-US" sz="3200" b="0" dirty="0">
              <a:solidFill>
                <a:schemeClr val="bg1"/>
              </a:solidFill>
            </a:endParaRPr>
          </a:p>
        </p:txBody>
      </p:sp>
      <p:grpSp>
        <p:nvGrpSpPr>
          <p:cNvPr id="36" name="Group 35">
            <a:extLst>
              <a:ext uri="{FF2B5EF4-FFF2-40B4-BE49-F238E27FC236}">
                <a16:creationId xmlns:a16="http://schemas.microsoft.com/office/drawing/2014/main" id="{46FE0642-03AB-C648-B8E7-9555F5E27F86}"/>
              </a:ext>
            </a:extLst>
          </p:cNvPr>
          <p:cNvGrpSpPr/>
          <p:nvPr/>
        </p:nvGrpSpPr>
        <p:grpSpPr>
          <a:xfrm>
            <a:off x="7992318" y="2994527"/>
            <a:ext cx="5213591" cy="4040572"/>
            <a:chOff x="2671786" y="1476587"/>
            <a:chExt cx="4644702" cy="3599679"/>
          </a:xfrm>
        </p:grpSpPr>
        <p:sp>
          <p:nvSpPr>
            <p:cNvPr id="37" name="Hexagon 36">
              <a:extLst>
                <a:ext uri="{FF2B5EF4-FFF2-40B4-BE49-F238E27FC236}">
                  <a16:creationId xmlns:a16="http://schemas.microsoft.com/office/drawing/2014/main" id="{DF94614E-F8FC-794C-8F27-CFC7B621594B}"/>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8" name="Hexagon 37">
              <a:extLst>
                <a:ext uri="{FF2B5EF4-FFF2-40B4-BE49-F238E27FC236}">
                  <a16:creationId xmlns:a16="http://schemas.microsoft.com/office/drawing/2014/main" id="{49679AD1-F41C-EB4F-9154-6779F8459D7B}"/>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39" name="Hexagon 38">
              <a:extLst>
                <a:ext uri="{FF2B5EF4-FFF2-40B4-BE49-F238E27FC236}">
                  <a16:creationId xmlns:a16="http://schemas.microsoft.com/office/drawing/2014/main" id="{DD959228-37D0-814F-9218-5993045F046C}"/>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0" name="Hexagon 39">
              <a:extLst>
                <a:ext uri="{FF2B5EF4-FFF2-40B4-BE49-F238E27FC236}">
                  <a16:creationId xmlns:a16="http://schemas.microsoft.com/office/drawing/2014/main" id="{34F725EF-4A8A-DB47-94CE-9F93204DB3C8}"/>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1" name="Hexagon 40">
              <a:extLst>
                <a:ext uri="{FF2B5EF4-FFF2-40B4-BE49-F238E27FC236}">
                  <a16:creationId xmlns:a16="http://schemas.microsoft.com/office/drawing/2014/main" id="{AE47A616-1F87-324A-A611-2ADC7BA9D78B}"/>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2" name="Hexagon 41">
              <a:extLst>
                <a:ext uri="{FF2B5EF4-FFF2-40B4-BE49-F238E27FC236}">
                  <a16:creationId xmlns:a16="http://schemas.microsoft.com/office/drawing/2014/main" id="{259DC46F-E120-7342-84D4-5A54F61BF180}"/>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3" name="Hexagon 42">
              <a:extLst>
                <a:ext uri="{FF2B5EF4-FFF2-40B4-BE49-F238E27FC236}">
                  <a16:creationId xmlns:a16="http://schemas.microsoft.com/office/drawing/2014/main" id="{D66247DD-9C0B-B04A-8F28-E7303A08166A}"/>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44" name="Hexagon 43">
              <a:extLst>
                <a:ext uri="{FF2B5EF4-FFF2-40B4-BE49-F238E27FC236}">
                  <a16:creationId xmlns:a16="http://schemas.microsoft.com/office/drawing/2014/main" id="{D8E45CBD-38B8-3948-B4DF-5E9019FF6A45}"/>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sp>
        <p:nvSpPr>
          <p:cNvPr id="46" name="Hexagon 45">
            <a:extLst>
              <a:ext uri="{FF2B5EF4-FFF2-40B4-BE49-F238E27FC236}">
                <a16:creationId xmlns:a16="http://schemas.microsoft.com/office/drawing/2014/main" id="{7F440BB6-63E2-774A-9AFE-D8607FEF1099}"/>
              </a:ext>
            </a:extLst>
          </p:cNvPr>
          <p:cNvSpPr/>
          <p:nvPr/>
        </p:nvSpPr>
        <p:spPr>
          <a:xfrm>
            <a:off x="1659598" y="2766398"/>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0" name="Hexagon 59">
            <a:extLst>
              <a:ext uri="{FF2B5EF4-FFF2-40B4-BE49-F238E27FC236}">
                <a16:creationId xmlns:a16="http://schemas.microsoft.com/office/drawing/2014/main" id="{B0F7D9BF-7CEA-7A4A-B3EA-213F84DA9944}"/>
              </a:ext>
            </a:extLst>
          </p:cNvPr>
          <p:cNvSpPr/>
          <p:nvPr/>
        </p:nvSpPr>
        <p:spPr>
          <a:xfrm>
            <a:off x="5397467" y="2677313"/>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73" name="Straight Connector 72">
            <a:extLst>
              <a:ext uri="{FF2B5EF4-FFF2-40B4-BE49-F238E27FC236}">
                <a16:creationId xmlns:a16="http://schemas.microsoft.com/office/drawing/2014/main" id="{BF97E3D7-5FB5-2642-966E-327C218F2627}"/>
              </a:ext>
            </a:extLst>
          </p:cNvPr>
          <p:cNvCxnSpPr>
            <a:cxnSpLocks/>
          </p:cNvCxnSpPr>
          <p:nvPr/>
        </p:nvCxnSpPr>
        <p:spPr>
          <a:xfrm>
            <a:off x="4235980" y="1663122"/>
            <a:ext cx="0" cy="3937576"/>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46A6B5-6D42-0445-8339-C74902E2907D}"/>
              </a:ext>
            </a:extLst>
          </p:cNvPr>
          <p:cNvCxnSpPr>
            <a:cxnSpLocks/>
          </p:cNvCxnSpPr>
          <p:nvPr/>
        </p:nvCxnSpPr>
        <p:spPr>
          <a:xfrm>
            <a:off x="7956022" y="1176393"/>
            <a:ext cx="0" cy="3137281"/>
          </a:xfrm>
          <a:prstGeom prst="line">
            <a:avLst/>
          </a:prstGeom>
          <a:ln w="19050">
            <a:solidFill>
              <a:schemeClr val="accent2">
                <a:alpha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8" name="Graphic 17" descr="Downward trend">
            <a:extLst>
              <a:ext uri="{FF2B5EF4-FFF2-40B4-BE49-F238E27FC236}">
                <a16:creationId xmlns:a16="http://schemas.microsoft.com/office/drawing/2014/main" id="{FD359BDC-8AC7-FB45-A8A1-ECA5F25DF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616" y="2813039"/>
            <a:ext cx="1130554" cy="1130554"/>
          </a:xfrm>
          <a:prstGeom prst="rect">
            <a:avLst/>
          </a:prstGeom>
        </p:spPr>
      </p:pic>
      <p:pic>
        <p:nvPicPr>
          <p:cNvPr id="75" name="Graphic 74" descr="Downward trend">
            <a:extLst>
              <a:ext uri="{FF2B5EF4-FFF2-40B4-BE49-F238E27FC236}">
                <a16:creationId xmlns:a16="http://schemas.microsoft.com/office/drawing/2014/main" id="{F9F74147-CD29-B944-8B85-4D1DCF94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523288" y="2723489"/>
            <a:ext cx="1124659" cy="1124659"/>
          </a:xfrm>
          <a:prstGeom prst="rect">
            <a:avLst/>
          </a:prstGeom>
        </p:spPr>
      </p:pic>
      <p:pic>
        <p:nvPicPr>
          <p:cNvPr id="76" name="Picture 75">
            <a:extLst>
              <a:ext uri="{FF2B5EF4-FFF2-40B4-BE49-F238E27FC236}">
                <a16:creationId xmlns:a16="http://schemas.microsoft.com/office/drawing/2014/main" id="{30FEC0EB-D898-CB46-8D1D-F154C53E7B09}"/>
              </a:ext>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4849695" y="3610423"/>
            <a:ext cx="2422442" cy="2422442"/>
          </a:xfrm>
          <a:prstGeom prst="rect">
            <a:avLst/>
          </a:prstGeom>
        </p:spPr>
      </p:pic>
      <p:sp>
        <p:nvSpPr>
          <p:cNvPr id="77" name="Title 3">
            <a:extLst>
              <a:ext uri="{FF2B5EF4-FFF2-40B4-BE49-F238E27FC236}">
                <a16:creationId xmlns:a16="http://schemas.microsoft.com/office/drawing/2014/main" id="{B035B2FC-FCC5-9845-BAB5-9BCC1FF9653C}"/>
              </a:ext>
            </a:extLst>
          </p:cNvPr>
          <p:cNvSpPr txBox="1">
            <a:spLocks/>
          </p:cNvSpPr>
          <p:nvPr/>
        </p:nvSpPr>
        <p:spPr>
          <a:xfrm>
            <a:off x="4966180"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gn="ctr">
              <a:lnSpc>
                <a:spcPct val="100000"/>
              </a:lnSpc>
              <a:spcBef>
                <a:spcPts val="0"/>
              </a:spcBef>
              <a:defRPr/>
            </a:pPr>
            <a:r>
              <a:rPr lang="en-US" sz="3200" dirty="0">
                <a:solidFill>
                  <a:schemeClr val="bg1"/>
                </a:solidFill>
              </a:rPr>
              <a:t>Sites in </a:t>
            </a:r>
            <a:br>
              <a:rPr lang="en-US" sz="3200" dirty="0">
                <a:solidFill>
                  <a:schemeClr val="bg1"/>
                </a:solidFill>
              </a:rPr>
            </a:br>
            <a:r>
              <a:rPr lang="en-US" sz="3200" dirty="0">
                <a:solidFill>
                  <a:schemeClr val="bg1"/>
                </a:solidFill>
              </a:rPr>
              <a:t>Compliance</a:t>
            </a:r>
            <a:endParaRPr lang="en-US" sz="3200" b="0" dirty="0">
              <a:solidFill>
                <a:schemeClr val="bg1"/>
              </a:solidFill>
            </a:endParaRPr>
          </a:p>
        </p:txBody>
      </p:sp>
      <p:cxnSp>
        <p:nvCxnSpPr>
          <p:cNvPr id="78" name="Straight Connector 77">
            <a:extLst>
              <a:ext uri="{FF2B5EF4-FFF2-40B4-BE49-F238E27FC236}">
                <a16:creationId xmlns:a16="http://schemas.microsoft.com/office/drawing/2014/main" id="{0F426630-77BD-2544-A687-2AA45C311B08}"/>
              </a:ext>
            </a:extLst>
          </p:cNvPr>
          <p:cNvCxnSpPr>
            <a:cxnSpLocks/>
          </p:cNvCxnSpPr>
          <p:nvPr/>
        </p:nvCxnSpPr>
        <p:spPr>
          <a:xfrm>
            <a:off x="7987027" y="1663122"/>
            <a:ext cx="0" cy="3937576"/>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86BE439-7E23-954E-A462-D4538FB4A35F}"/>
              </a:ext>
            </a:extLst>
          </p:cNvPr>
          <p:cNvSpPr txBox="1"/>
          <p:nvPr/>
        </p:nvSpPr>
        <p:spPr>
          <a:xfrm>
            <a:off x="7652879" y="4257726"/>
            <a:ext cx="4361976" cy="1200329"/>
          </a:xfrm>
          <a:prstGeom prst="rect">
            <a:avLst/>
          </a:prstGeom>
          <a:noFill/>
        </p:spPr>
        <p:txBody>
          <a:bodyPr wrap="square" rtlCol="0">
            <a:spAutoFit/>
          </a:bodyPr>
          <a:lstStyle/>
          <a:p>
            <a:pPr algn="ctr"/>
            <a:r>
              <a:rPr lang="en-US" sz="3600" b="1" dirty="0">
                <a:solidFill>
                  <a:schemeClr val="bg1"/>
                </a:solidFill>
              </a:rPr>
              <a:t>10 hours</a:t>
            </a:r>
          </a:p>
          <a:p>
            <a:pPr algn="ctr"/>
            <a:r>
              <a:rPr lang="en-US" sz="3600" b="1" dirty="0">
                <a:solidFill>
                  <a:schemeClr val="bg1"/>
                </a:solidFill>
              </a:rPr>
              <a:t>per week</a:t>
            </a:r>
          </a:p>
        </p:txBody>
      </p:sp>
      <p:sp>
        <p:nvSpPr>
          <p:cNvPr id="81" name="Hexagon 80">
            <a:extLst>
              <a:ext uri="{FF2B5EF4-FFF2-40B4-BE49-F238E27FC236}">
                <a16:creationId xmlns:a16="http://schemas.microsoft.com/office/drawing/2014/main" id="{662237D6-02ED-224F-8392-F5F45E8E6F21}"/>
              </a:ext>
            </a:extLst>
          </p:cNvPr>
          <p:cNvSpPr/>
          <p:nvPr/>
        </p:nvSpPr>
        <p:spPr>
          <a:xfrm>
            <a:off x="9109435" y="2676847"/>
            <a:ext cx="1450549" cy="1263888"/>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82" name="Graphic 81" descr="Downward trend">
            <a:extLst>
              <a:ext uri="{FF2B5EF4-FFF2-40B4-BE49-F238E27FC236}">
                <a16:creationId xmlns:a16="http://schemas.microsoft.com/office/drawing/2014/main" id="{FA041DA4-0C7F-0747-AC3A-3CBF51FCF5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1453" y="2723488"/>
            <a:ext cx="1130554" cy="1130554"/>
          </a:xfrm>
          <a:prstGeom prst="rect">
            <a:avLst/>
          </a:prstGeom>
        </p:spPr>
      </p:pic>
      <p:sp>
        <p:nvSpPr>
          <p:cNvPr id="83" name="Title 3">
            <a:extLst>
              <a:ext uri="{FF2B5EF4-FFF2-40B4-BE49-F238E27FC236}">
                <a16:creationId xmlns:a16="http://schemas.microsoft.com/office/drawing/2014/main" id="{0187A9F4-0F31-CA4A-9D46-1D2EDA7E6407}"/>
              </a:ext>
            </a:extLst>
          </p:cNvPr>
          <p:cNvSpPr txBox="1">
            <a:spLocks/>
          </p:cNvSpPr>
          <p:nvPr/>
        </p:nvSpPr>
        <p:spPr>
          <a:xfrm>
            <a:off x="8506265" y="1212374"/>
            <a:ext cx="2655204" cy="978729"/>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a:spcAft>
                <a:spcPts val="600"/>
              </a:spcAft>
            </a:pPr>
            <a:r>
              <a:rPr lang="en-US" sz="3200" dirty="0">
                <a:solidFill>
                  <a:srgbClr val="FFFFFF"/>
                </a:solidFill>
                <a:latin typeface="+mn-lt"/>
              </a:rPr>
              <a:t>Reduction in Site Burden</a:t>
            </a:r>
          </a:p>
        </p:txBody>
      </p:sp>
      <p:sp>
        <p:nvSpPr>
          <p:cNvPr id="27" name="Title 3">
            <a:extLst>
              <a:ext uri="{FF2B5EF4-FFF2-40B4-BE49-F238E27FC236}">
                <a16:creationId xmlns:a16="http://schemas.microsoft.com/office/drawing/2014/main" id="{AD9425F3-2AA8-8140-A211-C3B376040F9E}"/>
              </a:ext>
            </a:extLst>
          </p:cNvPr>
          <p:cNvSpPr txBox="1">
            <a:spLocks/>
          </p:cNvSpPr>
          <p:nvPr/>
        </p:nvSpPr>
        <p:spPr>
          <a:xfrm>
            <a:off x="576072" y="320040"/>
            <a:ext cx="8640063" cy="461665"/>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nSpc>
                <a:spcPct val="100000"/>
              </a:lnSpc>
              <a:spcBef>
                <a:spcPts val="0"/>
              </a:spcBef>
              <a:defRPr/>
            </a:pPr>
            <a:r>
              <a:rPr lang="en-US" dirty="0">
                <a:solidFill>
                  <a:srgbClr val="0070C0"/>
                </a:solidFill>
              </a:rPr>
              <a:t>Big Data – 100s of Millions of Records per Year</a:t>
            </a:r>
            <a:endParaRPr lang="en-US" sz="1100" b="0" dirty="0">
              <a:solidFill>
                <a:srgbClr val="0070C0"/>
              </a:solidFill>
            </a:endParaRPr>
          </a:p>
        </p:txBody>
      </p:sp>
    </p:spTree>
    <p:extLst>
      <p:ext uri="{BB962C8B-B14F-4D97-AF65-F5344CB8AC3E}">
        <p14:creationId xmlns:p14="http://schemas.microsoft.com/office/powerpoint/2010/main" val="187761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436A94F-8521-184C-AFB9-63C3F6DA2FC4}"/>
              </a:ext>
            </a:extLst>
          </p:cNvPr>
          <p:cNvSpPr/>
          <p:nvPr/>
        </p:nvSpPr>
        <p:spPr>
          <a:xfrm>
            <a:off x="8124810" y="1614311"/>
            <a:ext cx="3172177" cy="43913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sz="2800" b="1" dirty="0">
              <a:solidFill>
                <a:prstClr val="white"/>
              </a:solidFill>
              <a:cs typeface="Helvetica" panose="020B0604020202020204" pitchFamily="34" charset="0"/>
            </a:endParaRPr>
          </a:p>
          <a:p>
            <a:pPr lvl="0" algn="ctr">
              <a:defRPr/>
            </a:pPr>
            <a:r>
              <a:rPr lang="en-US" sz="2800" b="1" dirty="0">
                <a:solidFill>
                  <a:prstClr val="white"/>
                </a:solidFill>
                <a:cs typeface="Helvetica" panose="020B0604020202020204" pitchFamily="34" charset="0"/>
              </a:rPr>
              <a:t>Compliance</a:t>
            </a:r>
          </a:p>
        </p:txBody>
      </p:sp>
      <p:sp>
        <p:nvSpPr>
          <p:cNvPr id="52" name="Hexagon 51">
            <a:extLst>
              <a:ext uri="{FF2B5EF4-FFF2-40B4-BE49-F238E27FC236}">
                <a16:creationId xmlns:a16="http://schemas.microsoft.com/office/drawing/2014/main" id="{632D0140-29DC-114B-9566-88F2809E816E}"/>
              </a:ext>
            </a:extLst>
          </p:cNvPr>
          <p:cNvSpPr/>
          <p:nvPr/>
        </p:nvSpPr>
        <p:spPr>
          <a:xfrm>
            <a:off x="8991270" y="1897613"/>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7DC4371E-0CAB-FA4E-B791-FD793CCC434B}"/>
              </a:ext>
            </a:extLst>
          </p:cNvPr>
          <p:cNvSpPr/>
          <p:nvPr/>
        </p:nvSpPr>
        <p:spPr>
          <a:xfrm>
            <a:off x="4483977" y="1614311"/>
            <a:ext cx="3172177" cy="43913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sz="2800" b="1" dirty="0">
              <a:solidFill>
                <a:prstClr val="white"/>
              </a:solidFill>
              <a:cs typeface="Helvetica" panose="020B0604020202020204" pitchFamily="34" charset="0"/>
            </a:endParaRPr>
          </a:p>
          <a:p>
            <a:pPr lvl="0" algn="ctr">
              <a:defRPr/>
            </a:pPr>
            <a:r>
              <a:rPr lang="en-US" sz="2800" b="1" dirty="0">
                <a:solidFill>
                  <a:prstClr val="white"/>
                </a:solidFill>
                <a:cs typeface="Helvetica" panose="020B0604020202020204" pitchFamily="34" charset="0"/>
              </a:rPr>
              <a:t>Traceability</a:t>
            </a:r>
          </a:p>
        </p:txBody>
      </p:sp>
      <p:sp>
        <p:nvSpPr>
          <p:cNvPr id="22" name="Hexagon 21">
            <a:extLst>
              <a:ext uri="{FF2B5EF4-FFF2-40B4-BE49-F238E27FC236}">
                <a16:creationId xmlns:a16="http://schemas.microsoft.com/office/drawing/2014/main" id="{B501F23C-3D66-5D40-A484-5CB23F07FB2D}"/>
              </a:ext>
            </a:extLst>
          </p:cNvPr>
          <p:cNvSpPr/>
          <p:nvPr/>
        </p:nvSpPr>
        <p:spPr>
          <a:xfrm>
            <a:off x="5350438" y="1904692"/>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26" name="Title 3">
            <a:extLst>
              <a:ext uri="{FF2B5EF4-FFF2-40B4-BE49-F238E27FC236}">
                <a16:creationId xmlns:a16="http://schemas.microsoft.com/office/drawing/2014/main" id="{66C56199-FBBA-2E48-8233-4FC7F8E4785A}"/>
              </a:ext>
            </a:extLst>
          </p:cNvPr>
          <p:cNvSpPr txBox="1">
            <a:spLocks/>
          </p:cNvSpPr>
          <p:nvPr/>
        </p:nvSpPr>
        <p:spPr>
          <a:xfrm>
            <a:off x="576072" y="320040"/>
            <a:ext cx="8640063" cy="461665"/>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lvl="0">
              <a:lnSpc>
                <a:spcPct val="100000"/>
              </a:lnSpc>
              <a:spcBef>
                <a:spcPts val="0"/>
              </a:spcBef>
              <a:defRPr/>
            </a:pPr>
            <a:r>
              <a:rPr lang="en-US" dirty="0">
                <a:solidFill>
                  <a:srgbClr val="0070C0"/>
                </a:solidFill>
              </a:rPr>
              <a:t>Outcomes – Feeling Safe about Safety</a:t>
            </a:r>
            <a:endParaRPr lang="en-US" sz="1100" b="0" dirty="0">
              <a:solidFill>
                <a:srgbClr val="0070C0"/>
              </a:solidFill>
            </a:endParaRPr>
          </a:p>
        </p:txBody>
      </p:sp>
      <p:sp>
        <p:nvSpPr>
          <p:cNvPr id="29" name="Rectangle 28">
            <a:extLst>
              <a:ext uri="{FF2B5EF4-FFF2-40B4-BE49-F238E27FC236}">
                <a16:creationId xmlns:a16="http://schemas.microsoft.com/office/drawing/2014/main" id="{9C478FBB-2C54-934C-9B4F-DEF353EB0DC0}"/>
              </a:ext>
            </a:extLst>
          </p:cNvPr>
          <p:cNvSpPr/>
          <p:nvPr/>
        </p:nvSpPr>
        <p:spPr>
          <a:xfrm>
            <a:off x="796187" y="1614311"/>
            <a:ext cx="3172177" cy="439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sz="2800" b="1" dirty="0">
              <a:solidFill>
                <a:prstClr val="white"/>
              </a:solidFill>
              <a:cs typeface="Helvetica" panose="020B0604020202020204" pitchFamily="34" charset="0"/>
            </a:endParaRPr>
          </a:p>
          <a:p>
            <a:pPr lvl="0" algn="ctr">
              <a:defRPr/>
            </a:pPr>
            <a:r>
              <a:rPr lang="en-US" sz="2800" b="1" dirty="0">
                <a:solidFill>
                  <a:prstClr val="white"/>
                </a:solidFill>
                <a:cs typeface="Helvetica" panose="020B0604020202020204" pitchFamily="34" charset="0"/>
              </a:rPr>
              <a:t>Quality</a:t>
            </a:r>
          </a:p>
          <a:p>
            <a:pPr lvl="0" algn="ctr">
              <a:defRPr/>
            </a:pPr>
            <a:r>
              <a:rPr lang="en-US" sz="2800" b="1" dirty="0">
                <a:solidFill>
                  <a:prstClr val="white"/>
                </a:solidFill>
                <a:cs typeface="Helvetica" panose="020B0604020202020204" pitchFamily="34" charset="0"/>
              </a:rPr>
              <a:t>Oversight</a:t>
            </a:r>
          </a:p>
        </p:txBody>
      </p:sp>
      <p:sp>
        <p:nvSpPr>
          <p:cNvPr id="41" name="Hexagon 40">
            <a:extLst>
              <a:ext uri="{FF2B5EF4-FFF2-40B4-BE49-F238E27FC236}">
                <a16:creationId xmlns:a16="http://schemas.microsoft.com/office/drawing/2014/main" id="{5C6E7D90-43EC-9E4D-8B84-86D386364654}"/>
              </a:ext>
            </a:extLst>
          </p:cNvPr>
          <p:cNvSpPr/>
          <p:nvPr/>
        </p:nvSpPr>
        <p:spPr>
          <a:xfrm>
            <a:off x="1662648" y="1904692"/>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42" name="Graphic 41">
            <a:extLst>
              <a:ext uri="{FF2B5EF4-FFF2-40B4-BE49-F238E27FC236}">
                <a16:creationId xmlns:a16="http://schemas.microsoft.com/office/drawing/2014/main" id="{143605E5-F815-8E42-8824-4E9C7D985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294" y="2165875"/>
            <a:ext cx="869542" cy="705655"/>
          </a:xfrm>
          <a:prstGeom prst="rect">
            <a:avLst/>
          </a:prstGeom>
        </p:spPr>
      </p:pic>
      <p:pic>
        <p:nvPicPr>
          <p:cNvPr id="45" name="Graphic 44">
            <a:extLst>
              <a:ext uri="{FF2B5EF4-FFF2-40B4-BE49-F238E27FC236}">
                <a16:creationId xmlns:a16="http://schemas.microsoft.com/office/drawing/2014/main" id="{26557EC2-7A8E-9F47-B843-532060522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3510" y="2090306"/>
            <a:ext cx="797529" cy="842640"/>
          </a:xfrm>
          <a:prstGeom prst="rect">
            <a:avLst/>
          </a:prstGeom>
        </p:spPr>
      </p:pic>
      <p:pic>
        <p:nvPicPr>
          <p:cNvPr id="51" name="Graphic 50">
            <a:extLst>
              <a:ext uri="{FF2B5EF4-FFF2-40B4-BE49-F238E27FC236}">
                <a16:creationId xmlns:a16="http://schemas.microsoft.com/office/drawing/2014/main" id="{EEC00748-CFDB-134D-9921-1E0A7F0F00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7168" y="2119172"/>
            <a:ext cx="827459" cy="784907"/>
          </a:xfrm>
          <a:prstGeom prst="rect">
            <a:avLst/>
          </a:prstGeom>
        </p:spPr>
      </p:pic>
    </p:spTree>
    <p:extLst>
      <p:ext uri="{BB962C8B-B14F-4D97-AF65-F5344CB8AC3E}">
        <p14:creationId xmlns:p14="http://schemas.microsoft.com/office/powerpoint/2010/main" val="215666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B40417-4303-1A42-B22C-D967386648F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9722AD1-A8FA-6E4E-89BA-06A9E4DC907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BC081A61-F633-CC49-868B-15B5A9E31D37}"/>
              </a:ext>
            </a:extLst>
          </p:cNvPr>
          <p:cNvSpPr/>
          <p:nvPr/>
        </p:nvSpPr>
        <p:spPr>
          <a:xfrm>
            <a:off x="-1"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32A3124D-9894-9647-A78F-99198FDE77BF}"/>
              </a:ext>
            </a:extLst>
          </p:cNvPr>
          <p:cNvPicPr>
            <a:picLocks noChangeAspect="1"/>
          </p:cNvPicPr>
          <p:nvPr/>
        </p:nvPicPr>
        <p:blipFill rotWithShape="1">
          <a:blip r:embed="rId4"/>
          <a:srcRect l="15498" t="40256"/>
          <a:stretch/>
        </p:blipFill>
        <p:spPr>
          <a:xfrm>
            <a:off x="-1" y="0"/>
            <a:ext cx="4945633" cy="2709868"/>
          </a:xfrm>
          <a:prstGeom prst="rect">
            <a:avLst/>
          </a:prstGeom>
        </p:spPr>
      </p:pic>
      <p:pic>
        <p:nvPicPr>
          <p:cNvPr id="9" name="Picture 8">
            <a:extLst>
              <a:ext uri="{FF2B5EF4-FFF2-40B4-BE49-F238E27FC236}">
                <a16:creationId xmlns:a16="http://schemas.microsoft.com/office/drawing/2014/main" id="{9DD3BC70-EBFF-E146-A631-6EE700A7568A}"/>
              </a:ext>
            </a:extLst>
          </p:cNvPr>
          <p:cNvPicPr>
            <a:picLocks noChangeAspect="1"/>
          </p:cNvPicPr>
          <p:nvPr/>
        </p:nvPicPr>
        <p:blipFill rotWithShape="1">
          <a:blip r:embed="rId5"/>
          <a:srcRect r="16148" b="20393"/>
          <a:stretch/>
        </p:blipFill>
        <p:spPr>
          <a:xfrm>
            <a:off x="6830511" y="2918461"/>
            <a:ext cx="5361489" cy="3939540"/>
          </a:xfrm>
          <a:prstGeom prst="rect">
            <a:avLst/>
          </a:prstGeom>
        </p:spPr>
      </p:pic>
      <p:pic>
        <p:nvPicPr>
          <p:cNvPr id="10" name="Graphic 9">
            <a:extLst>
              <a:ext uri="{FF2B5EF4-FFF2-40B4-BE49-F238E27FC236}">
                <a16:creationId xmlns:a16="http://schemas.microsoft.com/office/drawing/2014/main" id="{038303BA-52FA-824B-A616-B86092372121}"/>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59" y="985837"/>
            <a:ext cx="878070" cy="682943"/>
          </a:xfrm>
          <a:prstGeom prst="rect">
            <a:avLst/>
          </a:prstGeom>
        </p:spPr>
      </p:pic>
      <p:sp>
        <p:nvSpPr>
          <p:cNvPr id="11" name="Rectangle 10">
            <a:extLst>
              <a:ext uri="{FF2B5EF4-FFF2-40B4-BE49-F238E27FC236}">
                <a16:creationId xmlns:a16="http://schemas.microsoft.com/office/drawing/2014/main" id="{F372B4F2-2C82-9F45-A13F-E75D02948732}"/>
              </a:ext>
            </a:extLst>
          </p:cNvPr>
          <p:cNvSpPr/>
          <p:nvPr/>
        </p:nvSpPr>
        <p:spPr>
          <a:xfrm>
            <a:off x="1297798" y="2004658"/>
            <a:ext cx="6665607" cy="584775"/>
          </a:xfrm>
          <a:prstGeom prst="rect">
            <a:avLst/>
          </a:prstGeom>
        </p:spPr>
        <p:txBody>
          <a:bodyPr wrap="none">
            <a:spAutoFit/>
          </a:bodyPr>
          <a:lstStyle/>
          <a:p>
            <a:r>
              <a:rPr lang="en-US" sz="3200" b="1" dirty="0">
                <a:solidFill>
                  <a:schemeClr val="bg1"/>
                </a:solidFill>
              </a:rPr>
              <a:t>Site Experience and Testimonials</a:t>
            </a:r>
            <a:endParaRPr lang="en-US" sz="3200" dirty="0">
              <a:solidFill>
                <a:schemeClr val="bg1"/>
              </a:solidFill>
            </a:endParaRPr>
          </a:p>
        </p:txBody>
      </p:sp>
      <p:sp>
        <p:nvSpPr>
          <p:cNvPr id="12" name="Title 1">
            <a:extLst>
              <a:ext uri="{FF2B5EF4-FFF2-40B4-BE49-F238E27FC236}">
                <a16:creationId xmlns:a16="http://schemas.microsoft.com/office/drawing/2014/main" id="{DDA03924-0516-8A4B-A21F-0CD9F465BB2D}"/>
              </a:ext>
            </a:extLst>
          </p:cNvPr>
          <p:cNvSpPr txBox="1">
            <a:spLocks/>
          </p:cNvSpPr>
          <p:nvPr/>
        </p:nvSpPr>
        <p:spPr>
          <a:xfrm>
            <a:off x="1297798" y="3365780"/>
            <a:ext cx="9660012"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sz="3200" i="1" dirty="0">
                <a:solidFill>
                  <a:schemeClr val="bg1"/>
                </a:solidFill>
                <a:latin typeface="+mn-lt"/>
              </a:rPr>
              <a:t>“System is seriously phenomenal compared to other sponsor’s pharmacovigilance systems”</a:t>
            </a:r>
          </a:p>
          <a:p>
            <a:endParaRPr lang="en-US" sz="3200" i="1" dirty="0">
              <a:solidFill>
                <a:schemeClr val="bg1"/>
              </a:solidFill>
              <a:latin typeface="+mn-lt"/>
            </a:endParaRPr>
          </a:p>
        </p:txBody>
      </p:sp>
    </p:spTree>
    <p:extLst>
      <p:ext uri="{BB962C8B-B14F-4D97-AF65-F5344CB8AC3E}">
        <p14:creationId xmlns:p14="http://schemas.microsoft.com/office/powerpoint/2010/main" val="249803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10">
            <a:extLst>
              <a:ext uri="{FF2B5EF4-FFF2-40B4-BE49-F238E27FC236}">
                <a16:creationId xmlns:a16="http://schemas.microsoft.com/office/drawing/2014/main" id="{3CCDCAF9-F0A5-8D4D-AF65-AA7422726857}"/>
              </a:ext>
            </a:extLst>
          </p:cNvPr>
          <p:cNvSpPr/>
          <p:nvPr/>
        </p:nvSpPr>
        <p:spPr>
          <a:xfrm>
            <a:off x="6667986" y="1016000"/>
            <a:ext cx="5019585" cy="3803155"/>
          </a:xfrm>
          <a:custGeom>
            <a:avLst/>
            <a:gdLst>
              <a:gd name="connsiteX0" fmla="*/ 5729517 w 9597978"/>
              <a:gd name="connsiteY0" fmla="*/ 5996615 h 7272035"/>
              <a:gd name="connsiteX1" fmla="*/ 6571295 w 9597978"/>
              <a:gd name="connsiteY1" fmla="*/ 5996615 h 7272035"/>
              <a:gd name="connsiteX2" fmla="*/ 6890150 w 9597978"/>
              <a:gd name="connsiteY2" fmla="*/ 6634325 h 7272035"/>
              <a:gd name="connsiteX3" fmla="*/ 6571295 w 9597978"/>
              <a:gd name="connsiteY3" fmla="*/ 7272035 h 7272035"/>
              <a:gd name="connsiteX4" fmla="*/ 5729517 w 9597978"/>
              <a:gd name="connsiteY4" fmla="*/ 7272035 h 7272035"/>
              <a:gd name="connsiteX5" fmla="*/ 5410662 w 9597978"/>
              <a:gd name="connsiteY5" fmla="*/ 6634325 h 7272035"/>
              <a:gd name="connsiteX6" fmla="*/ 7083429 w 9597978"/>
              <a:gd name="connsiteY6" fmla="*/ 5246026 h 7272035"/>
              <a:gd name="connsiteX7" fmla="*/ 7925207 w 9597978"/>
              <a:gd name="connsiteY7" fmla="*/ 5246026 h 7272035"/>
              <a:gd name="connsiteX8" fmla="*/ 8244062 w 9597978"/>
              <a:gd name="connsiteY8" fmla="*/ 5883736 h 7272035"/>
              <a:gd name="connsiteX9" fmla="*/ 7925207 w 9597978"/>
              <a:gd name="connsiteY9" fmla="*/ 6521446 h 7272035"/>
              <a:gd name="connsiteX10" fmla="*/ 7083429 w 9597978"/>
              <a:gd name="connsiteY10" fmla="*/ 6521446 h 7272035"/>
              <a:gd name="connsiteX11" fmla="*/ 6764574 w 9597978"/>
              <a:gd name="connsiteY11" fmla="*/ 5883736 h 7272035"/>
              <a:gd name="connsiteX12" fmla="*/ 3015098 w 9597978"/>
              <a:gd name="connsiteY12" fmla="*/ 4510575 h 7272035"/>
              <a:gd name="connsiteX13" fmla="*/ 3856876 w 9597978"/>
              <a:gd name="connsiteY13" fmla="*/ 4510575 h 7272035"/>
              <a:gd name="connsiteX14" fmla="*/ 4175731 w 9597978"/>
              <a:gd name="connsiteY14" fmla="*/ 5148285 h 7272035"/>
              <a:gd name="connsiteX15" fmla="*/ 3856876 w 9597978"/>
              <a:gd name="connsiteY15" fmla="*/ 5785995 h 7272035"/>
              <a:gd name="connsiteX16" fmla="*/ 3015098 w 9597978"/>
              <a:gd name="connsiteY16" fmla="*/ 5785995 h 7272035"/>
              <a:gd name="connsiteX17" fmla="*/ 2696243 w 9597978"/>
              <a:gd name="connsiteY17" fmla="*/ 5148285 h 7272035"/>
              <a:gd name="connsiteX18" fmla="*/ 8437345 w 9597978"/>
              <a:gd name="connsiteY18" fmla="*/ 4510574 h 7272035"/>
              <a:gd name="connsiteX19" fmla="*/ 9279123 w 9597978"/>
              <a:gd name="connsiteY19" fmla="*/ 4510574 h 7272035"/>
              <a:gd name="connsiteX20" fmla="*/ 9597978 w 9597978"/>
              <a:gd name="connsiteY20" fmla="*/ 5148284 h 7272035"/>
              <a:gd name="connsiteX21" fmla="*/ 9279123 w 9597978"/>
              <a:gd name="connsiteY21" fmla="*/ 5785994 h 7272035"/>
              <a:gd name="connsiteX22" fmla="*/ 8437345 w 9597978"/>
              <a:gd name="connsiteY22" fmla="*/ 5785994 h 7272035"/>
              <a:gd name="connsiteX23" fmla="*/ 8118490 w 9597978"/>
              <a:gd name="connsiteY23" fmla="*/ 5148284 h 7272035"/>
              <a:gd name="connsiteX24" fmla="*/ 7083429 w 9597978"/>
              <a:gd name="connsiteY24" fmla="*/ 3750859 h 7272035"/>
              <a:gd name="connsiteX25" fmla="*/ 7925207 w 9597978"/>
              <a:gd name="connsiteY25" fmla="*/ 3750859 h 7272035"/>
              <a:gd name="connsiteX26" fmla="*/ 8244062 w 9597978"/>
              <a:gd name="connsiteY26" fmla="*/ 4388569 h 7272035"/>
              <a:gd name="connsiteX27" fmla="*/ 7925207 w 9597978"/>
              <a:gd name="connsiteY27" fmla="*/ 5026279 h 7272035"/>
              <a:gd name="connsiteX28" fmla="*/ 7083429 w 9597978"/>
              <a:gd name="connsiteY28" fmla="*/ 5026279 h 7272035"/>
              <a:gd name="connsiteX29" fmla="*/ 6764574 w 9597978"/>
              <a:gd name="connsiteY29" fmla="*/ 4388569 h 7272035"/>
              <a:gd name="connsiteX30" fmla="*/ 4368909 w 9597978"/>
              <a:gd name="connsiteY30" fmla="*/ 3750859 h 7272035"/>
              <a:gd name="connsiteX31" fmla="*/ 5210687 w 9597978"/>
              <a:gd name="connsiteY31" fmla="*/ 3750859 h 7272035"/>
              <a:gd name="connsiteX32" fmla="*/ 5529542 w 9597978"/>
              <a:gd name="connsiteY32" fmla="*/ 4388569 h 7272035"/>
              <a:gd name="connsiteX33" fmla="*/ 5210687 w 9597978"/>
              <a:gd name="connsiteY33" fmla="*/ 5026279 h 7272035"/>
              <a:gd name="connsiteX34" fmla="*/ 4368909 w 9597978"/>
              <a:gd name="connsiteY34" fmla="*/ 5026279 h 7272035"/>
              <a:gd name="connsiteX35" fmla="*/ 4050054 w 9597978"/>
              <a:gd name="connsiteY35" fmla="*/ 4388569 h 7272035"/>
              <a:gd name="connsiteX36" fmla="*/ 5729517 w 9597978"/>
              <a:gd name="connsiteY36" fmla="*/ 3008119 h 7272035"/>
              <a:gd name="connsiteX37" fmla="*/ 6571295 w 9597978"/>
              <a:gd name="connsiteY37" fmla="*/ 3008119 h 7272035"/>
              <a:gd name="connsiteX38" fmla="*/ 6890150 w 9597978"/>
              <a:gd name="connsiteY38" fmla="*/ 3645828 h 7272035"/>
              <a:gd name="connsiteX39" fmla="*/ 6571295 w 9597978"/>
              <a:gd name="connsiteY39" fmla="*/ 4283538 h 7272035"/>
              <a:gd name="connsiteX40" fmla="*/ 5729517 w 9597978"/>
              <a:gd name="connsiteY40" fmla="*/ 4283538 h 7272035"/>
              <a:gd name="connsiteX41" fmla="*/ 5410662 w 9597978"/>
              <a:gd name="connsiteY41" fmla="*/ 3645828 h 7272035"/>
              <a:gd name="connsiteX42" fmla="*/ 8437345 w 9597978"/>
              <a:gd name="connsiteY42" fmla="*/ 3008119 h 7272035"/>
              <a:gd name="connsiteX43" fmla="*/ 9279123 w 9597978"/>
              <a:gd name="connsiteY43" fmla="*/ 3008119 h 7272035"/>
              <a:gd name="connsiteX44" fmla="*/ 9597978 w 9597978"/>
              <a:gd name="connsiteY44" fmla="*/ 3645827 h 7272035"/>
              <a:gd name="connsiteX45" fmla="*/ 9279123 w 9597978"/>
              <a:gd name="connsiteY45" fmla="*/ 4283537 h 7272035"/>
              <a:gd name="connsiteX46" fmla="*/ 8437345 w 9597978"/>
              <a:gd name="connsiteY46" fmla="*/ 4283537 h 7272035"/>
              <a:gd name="connsiteX47" fmla="*/ 8118490 w 9597978"/>
              <a:gd name="connsiteY47" fmla="*/ 3645827 h 7272035"/>
              <a:gd name="connsiteX48" fmla="*/ 1663697 w 9597978"/>
              <a:gd name="connsiteY48" fmla="*/ 2241112 h 7272035"/>
              <a:gd name="connsiteX49" fmla="*/ 2505475 w 9597978"/>
              <a:gd name="connsiteY49" fmla="*/ 2241112 h 7272035"/>
              <a:gd name="connsiteX50" fmla="*/ 2824330 w 9597978"/>
              <a:gd name="connsiteY50" fmla="*/ 2878822 h 7272035"/>
              <a:gd name="connsiteX51" fmla="*/ 2505475 w 9597978"/>
              <a:gd name="connsiteY51" fmla="*/ 3516531 h 7272035"/>
              <a:gd name="connsiteX52" fmla="*/ 1663697 w 9597978"/>
              <a:gd name="connsiteY52" fmla="*/ 3516531 h 7272035"/>
              <a:gd name="connsiteX53" fmla="*/ 1344842 w 9597978"/>
              <a:gd name="connsiteY53" fmla="*/ 2878822 h 7272035"/>
              <a:gd name="connsiteX54" fmla="*/ 4368909 w 9597978"/>
              <a:gd name="connsiteY54" fmla="*/ 2241110 h 7272035"/>
              <a:gd name="connsiteX55" fmla="*/ 5210687 w 9597978"/>
              <a:gd name="connsiteY55" fmla="*/ 2241110 h 7272035"/>
              <a:gd name="connsiteX56" fmla="*/ 5529542 w 9597978"/>
              <a:gd name="connsiteY56" fmla="*/ 2878820 h 7272035"/>
              <a:gd name="connsiteX57" fmla="*/ 5210687 w 9597978"/>
              <a:gd name="connsiteY57" fmla="*/ 3516530 h 7272035"/>
              <a:gd name="connsiteX58" fmla="*/ 4368909 w 9597978"/>
              <a:gd name="connsiteY58" fmla="*/ 3516530 h 7272035"/>
              <a:gd name="connsiteX59" fmla="*/ 4050054 w 9597978"/>
              <a:gd name="connsiteY59" fmla="*/ 2878820 h 7272035"/>
              <a:gd name="connsiteX60" fmla="*/ 5729517 w 9597978"/>
              <a:gd name="connsiteY60" fmla="*/ 1504059 h 7272035"/>
              <a:gd name="connsiteX61" fmla="*/ 6571295 w 9597978"/>
              <a:gd name="connsiteY61" fmla="*/ 1504059 h 7272035"/>
              <a:gd name="connsiteX62" fmla="*/ 6890150 w 9597978"/>
              <a:gd name="connsiteY62" fmla="*/ 2141769 h 7272035"/>
              <a:gd name="connsiteX63" fmla="*/ 6571295 w 9597978"/>
              <a:gd name="connsiteY63" fmla="*/ 2779479 h 7272035"/>
              <a:gd name="connsiteX64" fmla="*/ 5729517 w 9597978"/>
              <a:gd name="connsiteY64" fmla="*/ 2779479 h 7272035"/>
              <a:gd name="connsiteX65" fmla="*/ 5410662 w 9597978"/>
              <a:gd name="connsiteY65" fmla="*/ 2141769 h 7272035"/>
              <a:gd name="connsiteX66" fmla="*/ 3015098 w 9597978"/>
              <a:gd name="connsiteY66" fmla="*/ 1504059 h 7272035"/>
              <a:gd name="connsiteX67" fmla="*/ 3856876 w 9597978"/>
              <a:gd name="connsiteY67" fmla="*/ 1504059 h 7272035"/>
              <a:gd name="connsiteX68" fmla="*/ 4175731 w 9597978"/>
              <a:gd name="connsiteY68" fmla="*/ 2141769 h 7272035"/>
              <a:gd name="connsiteX69" fmla="*/ 3856876 w 9597978"/>
              <a:gd name="connsiteY69" fmla="*/ 2779479 h 7272035"/>
              <a:gd name="connsiteX70" fmla="*/ 3015098 w 9597978"/>
              <a:gd name="connsiteY70" fmla="*/ 2779479 h 7272035"/>
              <a:gd name="connsiteX71" fmla="*/ 2696243 w 9597978"/>
              <a:gd name="connsiteY71" fmla="*/ 2141769 h 7272035"/>
              <a:gd name="connsiteX72" fmla="*/ 318855 w 9597978"/>
              <a:gd name="connsiteY72" fmla="*/ 1504059 h 7272035"/>
              <a:gd name="connsiteX73" fmla="*/ 1160633 w 9597978"/>
              <a:gd name="connsiteY73" fmla="*/ 1504059 h 7272035"/>
              <a:gd name="connsiteX74" fmla="*/ 1479488 w 9597978"/>
              <a:gd name="connsiteY74" fmla="*/ 2141768 h 7272035"/>
              <a:gd name="connsiteX75" fmla="*/ 1160633 w 9597978"/>
              <a:gd name="connsiteY75" fmla="*/ 2779479 h 7272035"/>
              <a:gd name="connsiteX76" fmla="*/ 318855 w 9597978"/>
              <a:gd name="connsiteY76" fmla="*/ 2779479 h 7272035"/>
              <a:gd name="connsiteX77" fmla="*/ 0 w 9597978"/>
              <a:gd name="connsiteY77" fmla="*/ 2141768 h 7272035"/>
              <a:gd name="connsiteX78" fmla="*/ 7083429 w 9597978"/>
              <a:gd name="connsiteY78" fmla="*/ 752031 h 7272035"/>
              <a:gd name="connsiteX79" fmla="*/ 7925207 w 9597978"/>
              <a:gd name="connsiteY79" fmla="*/ 752031 h 7272035"/>
              <a:gd name="connsiteX80" fmla="*/ 8244062 w 9597978"/>
              <a:gd name="connsiteY80" fmla="*/ 1389741 h 7272035"/>
              <a:gd name="connsiteX81" fmla="*/ 7925207 w 9597978"/>
              <a:gd name="connsiteY81" fmla="*/ 2027450 h 7272035"/>
              <a:gd name="connsiteX82" fmla="*/ 7083429 w 9597978"/>
              <a:gd name="connsiteY82" fmla="*/ 2027450 h 7272035"/>
              <a:gd name="connsiteX83" fmla="*/ 6764574 w 9597978"/>
              <a:gd name="connsiteY83" fmla="*/ 1389741 h 7272035"/>
              <a:gd name="connsiteX84" fmla="*/ 4375602 w 9597978"/>
              <a:gd name="connsiteY84" fmla="*/ 752031 h 7272035"/>
              <a:gd name="connsiteX85" fmla="*/ 5217380 w 9597978"/>
              <a:gd name="connsiteY85" fmla="*/ 752031 h 7272035"/>
              <a:gd name="connsiteX86" fmla="*/ 5536235 w 9597978"/>
              <a:gd name="connsiteY86" fmla="*/ 1389740 h 7272035"/>
              <a:gd name="connsiteX87" fmla="*/ 5217380 w 9597978"/>
              <a:gd name="connsiteY87" fmla="*/ 2027450 h 7272035"/>
              <a:gd name="connsiteX88" fmla="*/ 4375602 w 9597978"/>
              <a:gd name="connsiteY88" fmla="*/ 2027450 h 7272035"/>
              <a:gd name="connsiteX89" fmla="*/ 4056747 w 9597978"/>
              <a:gd name="connsiteY89" fmla="*/ 1389740 h 7272035"/>
              <a:gd name="connsiteX90" fmla="*/ 8437345 w 9597978"/>
              <a:gd name="connsiteY90" fmla="*/ 0 h 7272035"/>
              <a:gd name="connsiteX91" fmla="*/ 9279123 w 9597978"/>
              <a:gd name="connsiteY91" fmla="*/ 0 h 7272035"/>
              <a:gd name="connsiteX92" fmla="*/ 9597978 w 9597978"/>
              <a:gd name="connsiteY92" fmla="*/ 637710 h 7272035"/>
              <a:gd name="connsiteX93" fmla="*/ 9279123 w 9597978"/>
              <a:gd name="connsiteY93" fmla="*/ 1275420 h 7272035"/>
              <a:gd name="connsiteX94" fmla="*/ 8437345 w 9597978"/>
              <a:gd name="connsiteY94" fmla="*/ 1275420 h 7272035"/>
              <a:gd name="connsiteX95" fmla="*/ 8118490 w 9597978"/>
              <a:gd name="connsiteY95" fmla="*/ 637710 h 7272035"/>
              <a:gd name="connsiteX96" fmla="*/ 5729517 w 9597978"/>
              <a:gd name="connsiteY96" fmla="*/ 0 h 7272035"/>
              <a:gd name="connsiteX97" fmla="*/ 6571295 w 9597978"/>
              <a:gd name="connsiteY97" fmla="*/ 0 h 7272035"/>
              <a:gd name="connsiteX98" fmla="*/ 6890150 w 9597978"/>
              <a:gd name="connsiteY98" fmla="*/ 637710 h 7272035"/>
              <a:gd name="connsiteX99" fmla="*/ 6571295 w 9597978"/>
              <a:gd name="connsiteY99" fmla="*/ 1275420 h 7272035"/>
              <a:gd name="connsiteX100" fmla="*/ 5729517 w 9597978"/>
              <a:gd name="connsiteY100" fmla="*/ 1275420 h 7272035"/>
              <a:gd name="connsiteX101" fmla="*/ 5410662 w 9597978"/>
              <a:gd name="connsiteY101" fmla="*/ 637710 h 7272035"/>
              <a:gd name="connsiteX102" fmla="*/ 3006273 w 9597978"/>
              <a:gd name="connsiteY102" fmla="*/ 0 h 7272035"/>
              <a:gd name="connsiteX103" fmla="*/ 3848051 w 9597978"/>
              <a:gd name="connsiteY103" fmla="*/ 0 h 7272035"/>
              <a:gd name="connsiteX104" fmla="*/ 4166906 w 9597978"/>
              <a:gd name="connsiteY104" fmla="*/ 637710 h 7272035"/>
              <a:gd name="connsiteX105" fmla="*/ 3848051 w 9597978"/>
              <a:gd name="connsiteY105" fmla="*/ 1275420 h 7272035"/>
              <a:gd name="connsiteX106" fmla="*/ 3006273 w 9597978"/>
              <a:gd name="connsiteY106" fmla="*/ 1275420 h 7272035"/>
              <a:gd name="connsiteX107" fmla="*/ 2687418 w 9597978"/>
              <a:gd name="connsiteY107" fmla="*/ 637710 h 72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97978" h="7272035">
                <a:moveTo>
                  <a:pt x="5729517" y="5996615"/>
                </a:moveTo>
                <a:lnTo>
                  <a:pt x="6571295" y="5996615"/>
                </a:lnTo>
                <a:lnTo>
                  <a:pt x="6890150" y="6634325"/>
                </a:lnTo>
                <a:lnTo>
                  <a:pt x="6571295" y="7272035"/>
                </a:lnTo>
                <a:lnTo>
                  <a:pt x="5729517" y="7272035"/>
                </a:lnTo>
                <a:lnTo>
                  <a:pt x="5410662" y="6634325"/>
                </a:lnTo>
                <a:close/>
                <a:moveTo>
                  <a:pt x="7083429" y="5246026"/>
                </a:moveTo>
                <a:lnTo>
                  <a:pt x="7925207" y="5246026"/>
                </a:lnTo>
                <a:lnTo>
                  <a:pt x="8244062" y="5883736"/>
                </a:lnTo>
                <a:lnTo>
                  <a:pt x="7925207" y="6521446"/>
                </a:lnTo>
                <a:lnTo>
                  <a:pt x="7083429" y="6521446"/>
                </a:lnTo>
                <a:lnTo>
                  <a:pt x="6764574" y="5883736"/>
                </a:lnTo>
                <a:close/>
                <a:moveTo>
                  <a:pt x="3015098" y="4510575"/>
                </a:moveTo>
                <a:lnTo>
                  <a:pt x="3856876" y="4510575"/>
                </a:lnTo>
                <a:lnTo>
                  <a:pt x="4175731" y="5148285"/>
                </a:lnTo>
                <a:lnTo>
                  <a:pt x="3856876" y="5785995"/>
                </a:lnTo>
                <a:lnTo>
                  <a:pt x="3015098" y="5785995"/>
                </a:lnTo>
                <a:lnTo>
                  <a:pt x="2696243" y="5148285"/>
                </a:lnTo>
                <a:close/>
                <a:moveTo>
                  <a:pt x="8437345" y="4510574"/>
                </a:moveTo>
                <a:lnTo>
                  <a:pt x="9279123" y="4510574"/>
                </a:lnTo>
                <a:lnTo>
                  <a:pt x="9597978" y="5148284"/>
                </a:lnTo>
                <a:lnTo>
                  <a:pt x="9279123" y="5785994"/>
                </a:lnTo>
                <a:lnTo>
                  <a:pt x="8437345" y="5785994"/>
                </a:lnTo>
                <a:lnTo>
                  <a:pt x="8118490" y="5148284"/>
                </a:lnTo>
                <a:close/>
                <a:moveTo>
                  <a:pt x="7083429" y="3750859"/>
                </a:moveTo>
                <a:lnTo>
                  <a:pt x="7925207" y="3750859"/>
                </a:lnTo>
                <a:lnTo>
                  <a:pt x="8244062" y="4388569"/>
                </a:lnTo>
                <a:lnTo>
                  <a:pt x="7925207" y="5026279"/>
                </a:lnTo>
                <a:lnTo>
                  <a:pt x="7083429" y="5026279"/>
                </a:lnTo>
                <a:lnTo>
                  <a:pt x="6764574" y="4388569"/>
                </a:lnTo>
                <a:close/>
                <a:moveTo>
                  <a:pt x="4368909" y="3750859"/>
                </a:moveTo>
                <a:lnTo>
                  <a:pt x="5210687" y="3750859"/>
                </a:lnTo>
                <a:lnTo>
                  <a:pt x="5529542" y="4388569"/>
                </a:lnTo>
                <a:lnTo>
                  <a:pt x="5210687" y="5026279"/>
                </a:lnTo>
                <a:lnTo>
                  <a:pt x="4368909" y="5026279"/>
                </a:lnTo>
                <a:lnTo>
                  <a:pt x="4050054" y="4388569"/>
                </a:lnTo>
                <a:close/>
                <a:moveTo>
                  <a:pt x="5729517" y="3008119"/>
                </a:moveTo>
                <a:lnTo>
                  <a:pt x="6571295" y="3008119"/>
                </a:lnTo>
                <a:lnTo>
                  <a:pt x="6890150" y="3645828"/>
                </a:lnTo>
                <a:lnTo>
                  <a:pt x="6571295" y="4283538"/>
                </a:lnTo>
                <a:lnTo>
                  <a:pt x="5729517" y="4283538"/>
                </a:lnTo>
                <a:lnTo>
                  <a:pt x="5410662" y="3645828"/>
                </a:lnTo>
                <a:close/>
                <a:moveTo>
                  <a:pt x="8437345" y="3008119"/>
                </a:moveTo>
                <a:lnTo>
                  <a:pt x="9279123" y="3008119"/>
                </a:lnTo>
                <a:lnTo>
                  <a:pt x="9597978" y="3645827"/>
                </a:lnTo>
                <a:lnTo>
                  <a:pt x="9279123" y="4283537"/>
                </a:lnTo>
                <a:lnTo>
                  <a:pt x="8437345" y="4283537"/>
                </a:lnTo>
                <a:lnTo>
                  <a:pt x="8118490" y="3645827"/>
                </a:lnTo>
                <a:close/>
                <a:moveTo>
                  <a:pt x="1663697" y="2241112"/>
                </a:moveTo>
                <a:lnTo>
                  <a:pt x="2505475" y="2241112"/>
                </a:lnTo>
                <a:lnTo>
                  <a:pt x="2824330" y="2878822"/>
                </a:lnTo>
                <a:lnTo>
                  <a:pt x="2505475" y="3516531"/>
                </a:lnTo>
                <a:lnTo>
                  <a:pt x="1663697" y="3516531"/>
                </a:lnTo>
                <a:lnTo>
                  <a:pt x="1344842" y="2878822"/>
                </a:lnTo>
                <a:close/>
                <a:moveTo>
                  <a:pt x="4368909" y="2241110"/>
                </a:moveTo>
                <a:lnTo>
                  <a:pt x="5210687" y="2241110"/>
                </a:lnTo>
                <a:lnTo>
                  <a:pt x="5529542" y="2878820"/>
                </a:lnTo>
                <a:lnTo>
                  <a:pt x="5210687" y="3516530"/>
                </a:lnTo>
                <a:lnTo>
                  <a:pt x="4368909" y="3516530"/>
                </a:lnTo>
                <a:lnTo>
                  <a:pt x="4050054" y="2878820"/>
                </a:lnTo>
                <a:close/>
                <a:moveTo>
                  <a:pt x="5729517" y="1504059"/>
                </a:moveTo>
                <a:lnTo>
                  <a:pt x="6571295" y="1504059"/>
                </a:lnTo>
                <a:lnTo>
                  <a:pt x="6890150" y="2141769"/>
                </a:lnTo>
                <a:lnTo>
                  <a:pt x="6571295" y="2779479"/>
                </a:lnTo>
                <a:lnTo>
                  <a:pt x="5729517" y="2779479"/>
                </a:lnTo>
                <a:lnTo>
                  <a:pt x="5410662" y="2141769"/>
                </a:lnTo>
                <a:close/>
                <a:moveTo>
                  <a:pt x="3015098" y="1504059"/>
                </a:moveTo>
                <a:lnTo>
                  <a:pt x="3856876" y="1504059"/>
                </a:lnTo>
                <a:lnTo>
                  <a:pt x="4175731" y="2141769"/>
                </a:lnTo>
                <a:lnTo>
                  <a:pt x="3856876" y="2779479"/>
                </a:lnTo>
                <a:lnTo>
                  <a:pt x="3015098" y="2779479"/>
                </a:lnTo>
                <a:lnTo>
                  <a:pt x="2696243" y="2141769"/>
                </a:lnTo>
                <a:close/>
                <a:moveTo>
                  <a:pt x="318855" y="1504059"/>
                </a:moveTo>
                <a:lnTo>
                  <a:pt x="1160633" y="1504059"/>
                </a:lnTo>
                <a:lnTo>
                  <a:pt x="1479488" y="2141768"/>
                </a:lnTo>
                <a:lnTo>
                  <a:pt x="1160633" y="2779479"/>
                </a:lnTo>
                <a:lnTo>
                  <a:pt x="318855" y="2779479"/>
                </a:lnTo>
                <a:lnTo>
                  <a:pt x="0" y="2141768"/>
                </a:lnTo>
                <a:close/>
                <a:moveTo>
                  <a:pt x="7083429" y="752031"/>
                </a:moveTo>
                <a:lnTo>
                  <a:pt x="7925207" y="752031"/>
                </a:lnTo>
                <a:lnTo>
                  <a:pt x="8244062" y="1389741"/>
                </a:lnTo>
                <a:lnTo>
                  <a:pt x="7925207" y="2027450"/>
                </a:lnTo>
                <a:lnTo>
                  <a:pt x="7083429" y="2027450"/>
                </a:lnTo>
                <a:lnTo>
                  <a:pt x="6764574" y="1389741"/>
                </a:lnTo>
                <a:close/>
                <a:moveTo>
                  <a:pt x="4375602" y="752031"/>
                </a:moveTo>
                <a:lnTo>
                  <a:pt x="5217380" y="752031"/>
                </a:lnTo>
                <a:lnTo>
                  <a:pt x="5536235" y="1389740"/>
                </a:lnTo>
                <a:lnTo>
                  <a:pt x="5217380" y="2027450"/>
                </a:lnTo>
                <a:lnTo>
                  <a:pt x="4375602" y="2027450"/>
                </a:lnTo>
                <a:lnTo>
                  <a:pt x="4056747" y="1389740"/>
                </a:lnTo>
                <a:close/>
                <a:moveTo>
                  <a:pt x="8437345" y="0"/>
                </a:moveTo>
                <a:lnTo>
                  <a:pt x="9279123" y="0"/>
                </a:lnTo>
                <a:lnTo>
                  <a:pt x="9597978" y="637710"/>
                </a:lnTo>
                <a:lnTo>
                  <a:pt x="9279123" y="1275420"/>
                </a:lnTo>
                <a:lnTo>
                  <a:pt x="8437345" y="1275420"/>
                </a:lnTo>
                <a:lnTo>
                  <a:pt x="8118490" y="637710"/>
                </a:lnTo>
                <a:close/>
                <a:moveTo>
                  <a:pt x="5729517" y="0"/>
                </a:moveTo>
                <a:lnTo>
                  <a:pt x="6571295" y="0"/>
                </a:lnTo>
                <a:lnTo>
                  <a:pt x="6890150" y="637710"/>
                </a:lnTo>
                <a:lnTo>
                  <a:pt x="6571295" y="1275420"/>
                </a:lnTo>
                <a:lnTo>
                  <a:pt x="5729517" y="1275420"/>
                </a:lnTo>
                <a:lnTo>
                  <a:pt x="5410662" y="637710"/>
                </a:lnTo>
                <a:close/>
                <a:moveTo>
                  <a:pt x="3006273" y="0"/>
                </a:moveTo>
                <a:lnTo>
                  <a:pt x="3848051" y="0"/>
                </a:lnTo>
                <a:lnTo>
                  <a:pt x="4166906" y="637710"/>
                </a:lnTo>
                <a:lnTo>
                  <a:pt x="3848051" y="1275420"/>
                </a:lnTo>
                <a:lnTo>
                  <a:pt x="3006273" y="1275420"/>
                </a:lnTo>
                <a:lnTo>
                  <a:pt x="2687418" y="637710"/>
                </a:lnTo>
                <a:close/>
              </a:path>
            </a:pathLst>
          </a:custGeom>
          <a:gradFill>
            <a:gsLst>
              <a:gs pos="0">
                <a:schemeClr val="accent1"/>
              </a:gs>
              <a:gs pos="50000">
                <a:schemeClr val="accent2">
                  <a:alpha val="64000"/>
                </a:schemeClr>
              </a:gs>
              <a:gs pos="100000">
                <a:schemeClr val="accent5">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5D3E1B15-08EC-9E42-8909-DB92C6B36754}"/>
              </a:ext>
            </a:extLst>
          </p:cNvPr>
          <p:cNvSpPr/>
          <p:nvPr/>
        </p:nvSpPr>
        <p:spPr>
          <a:xfrm>
            <a:off x="0" y="823855"/>
            <a:ext cx="12192000" cy="55356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3" name="Title 3">
            <a:extLst>
              <a:ext uri="{FF2B5EF4-FFF2-40B4-BE49-F238E27FC236}">
                <a16:creationId xmlns:a16="http://schemas.microsoft.com/office/drawing/2014/main" id="{BF6949BA-C351-6B4C-ACB6-C57DD71B507B}"/>
              </a:ext>
            </a:extLst>
          </p:cNvPr>
          <p:cNvSpPr txBox="1">
            <a:spLocks/>
          </p:cNvSpPr>
          <p:nvPr/>
        </p:nvSpPr>
        <p:spPr>
          <a:xfrm>
            <a:off x="576072" y="320040"/>
            <a:ext cx="8640063" cy="457200"/>
          </a:xfrm>
          <a:prstGeom prst="rect">
            <a:avLst/>
          </a:prstGeom>
        </p:spPr>
        <p:txBody>
          <a:bodyPr lIns="0" rIns="0">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Benefits of Right-Sizing Safety Reporting</a:t>
            </a:r>
          </a:p>
        </p:txBody>
      </p:sp>
      <p:graphicFrame>
        <p:nvGraphicFramePr>
          <p:cNvPr id="37" name="Diagram 36">
            <a:extLst>
              <a:ext uri="{FF2B5EF4-FFF2-40B4-BE49-F238E27FC236}">
                <a16:creationId xmlns:a16="http://schemas.microsoft.com/office/drawing/2014/main" id="{16BE75CA-ADAD-DD44-B9FE-A4F4E9765357}"/>
              </a:ext>
            </a:extLst>
          </p:cNvPr>
          <p:cNvGraphicFramePr/>
          <p:nvPr>
            <p:extLst>
              <p:ext uri="{D42A27DB-BD31-4B8C-83A1-F6EECF244321}">
                <p14:modId xmlns:p14="http://schemas.microsoft.com/office/powerpoint/2010/main" val="4258538064"/>
              </p:ext>
            </p:extLst>
          </p:nvPr>
        </p:nvGraphicFramePr>
        <p:xfrm>
          <a:off x="978975" y="987080"/>
          <a:ext cx="10463674" cy="5358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936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erson using a computer&#10;&#10;Description automatically generated">
            <a:extLst>
              <a:ext uri="{FF2B5EF4-FFF2-40B4-BE49-F238E27FC236}">
                <a16:creationId xmlns:a16="http://schemas.microsoft.com/office/drawing/2014/main" id="{4552C4A4-2103-DF4D-A0F6-1E021EB20BA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4D9A0B9E-F244-864D-84A6-F3347B265598}"/>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itle 1">
            <a:extLst>
              <a:ext uri="{FF2B5EF4-FFF2-40B4-BE49-F238E27FC236}">
                <a16:creationId xmlns:a16="http://schemas.microsoft.com/office/drawing/2014/main" id="{745DB026-8E5F-2A41-9F81-19BB2E164654}"/>
              </a:ext>
            </a:extLst>
          </p:cNvPr>
          <p:cNvSpPr txBox="1">
            <a:spLocks/>
          </p:cNvSpPr>
          <p:nvPr/>
        </p:nvSpPr>
        <p:spPr>
          <a:xfrm>
            <a:off x="548552" y="2709868"/>
            <a:ext cx="11094896" cy="1697408"/>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a:r>
              <a:rPr lang="en-US" sz="4400" dirty="0">
                <a:solidFill>
                  <a:schemeClr val="bg1"/>
                </a:solidFill>
              </a:rPr>
              <a:t>Time For Action</a:t>
            </a:r>
          </a:p>
          <a:p>
            <a:pPr algn="ctr"/>
            <a:endParaRPr lang="en-US" sz="5400" dirty="0">
              <a:solidFill>
                <a:schemeClr val="bg1"/>
              </a:solidFill>
              <a:latin typeface="Helvetica" pitchFamily="2" charset="0"/>
            </a:endParaRPr>
          </a:p>
        </p:txBody>
      </p:sp>
      <p:pic>
        <p:nvPicPr>
          <p:cNvPr id="29" name="Picture 28">
            <a:extLst>
              <a:ext uri="{FF2B5EF4-FFF2-40B4-BE49-F238E27FC236}">
                <a16:creationId xmlns:a16="http://schemas.microsoft.com/office/drawing/2014/main" id="{88AD7A7C-5B54-5340-9159-DD14E0543FE6}"/>
              </a:ext>
            </a:extLst>
          </p:cNvPr>
          <p:cNvPicPr>
            <a:picLocks noChangeAspect="1"/>
          </p:cNvPicPr>
          <p:nvPr/>
        </p:nvPicPr>
        <p:blipFill rotWithShape="1">
          <a:blip r:embed="rId4"/>
          <a:srcRect l="15498" t="40256"/>
          <a:stretch/>
        </p:blipFill>
        <p:spPr>
          <a:xfrm>
            <a:off x="-1" y="0"/>
            <a:ext cx="4945633" cy="2709868"/>
          </a:xfrm>
          <a:prstGeom prst="rect">
            <a:avLst/>
          </a:prstGeom>
        </p:spPr>
      </p:pic>
      <p:pic>
        <p:nvPicPr>
          <p:cNvPr id="30" name="Picture 29">
            <a:extLst>
              <a:ext uri="{FF2B5EF4-FFF2-40B4-BE49-F238E27FC236}">
                <a16:creationId xmlns:a16="http://schemas.microsoft.com/office/drawing/2014/main" id="{3FAFB89C-3464-AD4D-BF6B-0CC5005E546A}"/>
              </a:ext>
            </a:extLst>
          </p:cNvPr>
          <p:cNvPicPr>
            <a:picLocks noChangeAspect="1"/>
          </p:cNvPicPr>
          <p:nvPr/>
        </p:nvPicPr>
        <p:blipFill rotWithShape="1">
          <a:blip r:embed="rId5"/>
          <a:srcRect r="16148" b="20393"/>
          <a:stretch/>
        </p:blipFill>
        <p:spPr>
          <a:xfrm>
            <a:off x="6830511" y="2918461"/>
            <a:ext cx="5361489" cy="3939540"/>
          </a:xfrm>
          <a:prstGeom prst="rect">
            <a:avLst/>
          </a:prstGeom>
        </p:spPr>
      </p:pic>
      <p:pic>
        <p:nvPicPr>
          <p:cNvPr id="31" name="Graphic 30">
            <a:extLst>
              <a:ext uri="{FF2B5EF4-FFF2-40B4-BE49-F238E27FC236}">
                <a16:creationId xmlns:a16="http://schemas.microsoft.com/office/drawing/2014/main" id="{6678C9CD-F10E-A741-AB5F-B8E9EBBE2D89}"/>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59" y="985837"/>
            <a:ext cx="878070" cy="682943"/>
          </a:xfrm>
          <a:prstGeom prst="rect">
            <a:avLst/>
          </a:prstGeom>
        </p:spPr>
      </p:pic>
    </p:spTree>
    <p:extLst>
      <p:ext uri="{BB962C8B-B14F-4D97-AF65-F5344CB8AC3E}">
        <p14:creationId xmlns:p14="http://schemas.microsoft.com/office/powerpoint/2010/main" val="10403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FA3D5216-9996-694D-82F3-3EFF7A9B178F}"/>
              </a:ext>
            </a:extLst>
          </p:cNvPr>
          <p:cNvSpPr/>
          <p:nvPr/>
        </p:nvSpPr>
        <p:spPr>
          <a:xfrm>
            <a:off x="0" y="0"/>
            <a:ext cx="12192000" cy="6858000"/>
          </a:xfrm>
          <a:prstGeom prst="rect">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lumMod val="65000"/>
                  <a:lumOff val="35000"/>
                </a:schemeClr>
              </a:solidFill>
            </a:endParaRPr>
          </a:p>
        </p:txBody>
      </p:sp>
      <p:sp>
        <p:nvSpPr>
          <p:cNvPr id="155" name="Rectangle 154">
            <a:extLst>
              <a:ext uri="{FF2B5EF4-FFF2-40B4-BE49-F238E27FC236}">
                <a16:creationId xmlns:a16="http://schemas.microsoft.com/office/drawing/2014/main" id="{D8C0C5E3-F77F-9249-852E-88F464A3E76C}"/>
              </a:ext>
            </a:extLst>
          </p:cNvPr>
          <p:cNvSpPr/>
          <p:nvPr/>
        </p:nvSpPr>
        <p:spPr>
          <a:xfrm>
            <a:off x="6492494" y="-729"/>
            <a:ext cx="5699506" cy="6857999"/>
          </a:xfrm>
          <a:prstGeom prst="rect">
            <a:avLst/>
          </a:prstGeom>
          <a:solidFill>
            <a:schemeClr val="bg1"/>
          </a:solidFill>
          <a:ln>
            <a:noFill/>
            <a:prstDash val="dash"/>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lumMod val="65000"/>
                  <a:lumOff val="35000"/>
                </a:schemeClr>
              </a:solidFill>
            </a:endParaRPr>
          </a:p>
        </p:txBody>
      </p:sp>
      <p:grpSp>
        <p:nvGrpSpPr>
          <p:cNvPr id="156" name="Group 155">
            <a:extLst>
              <a:ext uri="{FF2B5EF4-FFF2-40B4-BE49-F238E27FC236}">
                <a16:creationId xmlns:a16="http://schemas.microsoft.com/office/drawing/2014/main" id="{5733C6C1-EF65-B245-BE66-4A47CF963167}"/>
              </a:ext>
            </a:extLst>
          </p:cNvPr>
          <p:cNvGrpSpPr/>
          <p:nvPr/>
        </p:nvGrpSpPr>
        <p:grpSpPr>
          <a:xfrm>
            <a:off x="7785796" y="1305579"/>
            <a:ext cx="4406203" cy="4245382"/>
            <a:chOff x="6887603" y="1016000"/>
            <a:chExt cx="5304397" cy="5110793"/>
          </a:xfrm>
        </p:grpSpPr>
        <p:sp>
          <p:nvSpPr>
            <p:cNvPr id="157" name="Hexagon 156">
              <a:extLst>
                <a:ext uri="{FF2B5EF4-FFF2-40B4-BE49-F238E27FC236}">
                  <a16:creationId xmlns:a16="http://schemas.microsoft.com/office/drawing/2014/main" id="{2EF6E6AA-7918-4941-B798-25972C7DF58F}"/>
                </a:ext>
              </a:extLst>
            </p:cNvPr>
            <p:cNvSpPr/>
            <p:nvPr/>
          </p:nvSpPr>
          <p:spPr>
            <a:xfrm>
              <a:off x="9310266" y="1016000"/>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58" name="Hexagon 157">
              <a:extLst>
                <a:ext uri="{FF2B5EF4-FFF2-40B4-BE49-F238E27FC236}">
                  <a16:creationId xmlns:a16="http://schemas.microsoft.com/office/drawing/2014/main" id="{19403419-6A7C-D348-B144-E92EC7863C2E}"/>
                </a:ext>
              </a:extLst>
            </p:cNvPr>
            <p:cNvSpPr/>
            <p:nvPr/>
          </p:nvSpPr>
          <p:spPr>
            <a:xfrm>
              <a:off x="9310266" y="367628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Freeform: Shape 8">
              <a:extLst>
                <a:ext uri="{FF2B5EF4-FFF2-40B4-BE49-F238E27FC236}">
                  <a16:creationId xmlns:a16="http://schemas.microsoft.com/office/drawing/2014/main" id="{773EEC05-F6FE-8941-820E-28579FF47FDF}"/>
                </a:ext>
              </a:extLst>
            </p:cNvPr>
            <p:cNvSpPr/>
            <p:nvPr/>
          </p:nvSpPr>
          <p:spPr>
            <a:xfrm>
              <a:off x="11732929" y="2653257"/>
              <a:ext cx="459071" cy="1836283"/>
            </a:xfrm>
            <a:custGeom>
              <a:avLst/>
              <a:gdLst>
                <a:gd name="connsiteX0" fmla="*/ 459071 w 459071"/>
                <a:gd name="connsiteY0" fmla="*/ 0 h 1836283"/>
                <a:gd name="connsiteX1" fmla="*/ 459071 w 459071"/>
                <a:gd name="connsiteY1" fmla="*/ 1836283 h 1836283"/>
                <a:gd name="connsiteX2" fmla="*/ 0 w 459071"/>
                <a:gd name="connsiteY2" fmla="*/ 918141 h 1836283"/>
              </a:gdLst>
              <a:ahLst/>
              <a:cxnLst>
                <a:cxn ang="0">
                  <a:pos x="connsiteX0" y="connsiteY0"/>
                </a:cxn>
                <a:cxn ang="0">
                  <a:pos x="connsiteX1" y="connsiteY1"/>
                </a:cxn>
                <a:cxn ang="0">
                  <a:pos x="connsiteX2" y="connsiteY2"/>
                </a:cxn>
              </a:cxnLst>
              <a:rect l="l" t="t" r="r" b="b"/>
              <a:pathLst>
                <a:path w="459071" h="1836283">
                  <a:moveTo>
                    <a:pt x="459071" y="0"/>
                  </a:moveTo>
                  <a:lnTo>
                    <a:pt x="459071" y="1836283"/>
                  </a:lnTo>
                  <a:lnTo>
                    <a:pt x="0" y="918141"/>
                  </a:lnTo>
                  <a:close/>
                </a:path>
              </a:pathLst>
            </a:cu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60" name="Hexagon 159">
              <a:extLst>
                <a:ext uri="{FF2B5EF4-FFF2-40B4-BE49-F238E27FC236}">
                  <a16:creationId xmlns:a16="http://schemas.microsoft.com/office/drawing/2014/main" id="{5C1C4651-D31E-3949-BDC6-E3F6430C34E1}"/>
                </a:ext>
              </a:extLst>
            </p:cNvPr>
            <p:cNvSpPr/>
            <p:nvPr/>
          </p:nvSpPr>
          <p:spPr>
            <a:xfrm>
              <a:off x="6887603" y="234614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pic>
        <p:nvPicPr>
          <p:cNvPr id="131" name="Picture 130">
            <a:extLst>
              <a:ext uri="{FF2B5EF4-FFF2-40B4-BE49-F238E27FC236}">
                <a16:creationId xmlns:a16="http://schemas.microsoft.com/office/drawing/2014/main" id="{343AD2FB-CA84-D04F-AEDE-58D78C86ED46}"/>
              </a:ext>
            </a:extLst>
          </p:cNvPr>
          <p:cNvPicPr>
            <a:picLocks noChangeAspect="1"/>
          </p:cNvPicPr>
          <p:nvPr/>
        </p:nvPicPr>
        <p:blipFill rotWithShape="1">
          <a:blip r:embed="rId3"/>
          <a:srcRect l="15498" t="40256"/>
          <a:stretch/>
        </p:blipFill>
        <p:spPr>
          <a:xfrm>
            <a:off x="0" y="0"/>
            <a:ext cx="4945633" cy="2709868"/>
          </a:xfrm>
          <a:prstGeom prst="rect">
            <a:avLst/>
          </a:prstGeom>
        </p:spPr>
      </p:pic>
      <p:pic>
        <p:nvPicPr>
          <p:cNvPr id="133" name="Graphic 132">
            <a:extLst>
              <a:ext uri="{FF2B5EF4-FFF2-40B4-BE49-F238E27FC236}">
                <a16:creationId xmlns:a16="http://schemas.microsoft.com/office/drawing/2014/main" id="{D31FAD75-0666-2647-882B-2D6060F2057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6860" y="985837"/>
            <a:ext cx="878070" cy="682943"/>
          </a:xfrm>
          <a:prstGeom prst="rect">
            <a:avLst/>
          </a:prstGeom>
        </p:spPr>
      </p:pic>
      <p:sp>
        <p:nvSpPr>
          <p:cNvPr id="134" name="Rectangle Technology">
            <a:extLst>
              <a:ext uri="{FF2B5EF4-FFF2-40B4-BE49-F238E27FC236}">
                <a16:creationId xmlns:a16="http://schemas.microsoft.com/office/drawing/2014/main" id="{F7AF1E69-CA66-9448-B728-25F76D1AF12B}"/>
              </a:ext>
            </a:extLst>
          </p:cNvPr>
          <p:cNvSpPr/>
          <p:nvPr/>
        </p:nvSpPr>
        <p:spPr>
          <a:xfrm>
            <a:off x="4406205" y="2744394"/>
            <a:ext cx="9866869" cy="1138773"/>
          </a:xfrm>
          <a:prstGeom prst="rect">
            <a:avLst/>
          </a:prstGeom>
        </p:spPr>
        <p:txBody>
          <a:bodyPr wrap="square">
            <a:spAutoFit/>
          </a:bodyPr>
          <a:lstStyle/>
          <a:p>
            <a:pPr algn="ctr"/>
            <a:r>
              <a:rPr lang="en-US" sz="2400" b="1" dirty="0">
                <a:solidFill>
                  <a:schemeClr val="bg2"/>
                </a:solidFill>
              </a:rPr>
              <a:t>Steven </a:t>
            </a:r>
            <a:r>
              <a:rPr lang="en-US" sz="2400" b="1" dirty="0" err="1">
                <a:solidFill>
                  <a:schemeClr val="bg2"/>
                </a:solidFill>
              </a:rPr>
              <a:t>Beales</a:t>
            </a:r>
            <a:endParaRPr lang="en-US" sz="2400" b="1" dirty="0">
              <a:solidFill>
                <a:schemeClr val="bg2"/>
              </a:solidFill>
            </a:endParaRPr>
          </a:p>
          <a:p>
            <a:pPr algn="ctr"/>
            <a:r>
              <a:rPr lang="en-US" sz="2400" b="1" dirty="0">
                <a:solidFill>
                  <a:schemeClr val="bg2"/>
                </a:solidFill>
              </a:rPr>
              <a:t>SVP, Scientific and Regulatory, WCG</a:t>
            </a:r>
          </a:p>
          <a:p>
            <a:pPr algn="ctr"/>
            <a:r>
              <a:rPr lang="en-US" sz="2000" dirty="0">
                <a:solidFill>
                  <a:schemeClr val="bg2"/>
                </a:solidFill>
                <a:hlinkClick r:id="rId6">
                  <a:extLst>
                    <a:ext uri="{A12FA001-AC4F-418D-AE19-62706E023703}">
                      <ahyp:hlinkClr xmlns:ahyp="http://schemas.microsoft.com/office/drawing/2018/hyperlinkcolor" val="tx"/>
                    </a:ext>
                  </a:extLst>
                </a:hlinkClick>
              </a:rPr>
              <a:t>sbeales@wcgclinical.com</a:t>
            </a:r>
            <a:endParaRPr lang="en-US" sz="2000" dirty="0">
              <a:solidFill>
                <a:schemeClr val="bg2"/>
              </a:solidFill>
            </a:endParaRPr>
          </a:p>
        </p:txBody>
      </p:sp>
      <p:pic>
        <p:nvPicPr>
          <p:cNvPr id="143" name="Picture Steven">
            <a:extLst>
              <a:ext uri="{FF2B5EF4-FFF2-40B4-BE49-F238E27FC236}">
                <a16:creationId xmlns:a16="http://schemas.microsoft.com/office/drawing/2014/main" id="{F63A3965-116B-4E4D-9A85-AC2197811C0A}"/>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542917" y="1354934"/>
            <a:ext cx="3302926" cy="4403901"/>
          </a:xfrm>
          <a:prstGeom prst="rect">
            <a:avLst/>
          </a:prstGeom>
        </p:spPr>
      </p:pic>
    </p:spTree>
    <p:extLst>
      <p:ext uri="{BB962C8B-B14F-4D97-AF65-F5344CB8AC3E}">
        <p14:creationId xmlns:p14="http://schemas.microsoft.com/office/powerpoint/2010/main" val="232752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34303A7-2EF6-CD45-B8D0-0AADBC1C6BC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4DA3CEA6-4091-EC43-BC34-8EA8A49507EB}"/>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itle 1">
            <a:extLst>
              <a:ext uri="{FF2B5EF4-FFF2-40B4-BE49-F238E27FC236}">
                <a16:creationId xmlns:a16="http://schemas.microsoft.com/office/drawing/2014/main" id="{31BB5CE3-6D38-6945-AF63-90F73FA72189}"/>
              </a:ext>
            </a:extLst>
          </p:cNvPr>
          <p:cNvSpPr txBox="1">
            <a:spLocks/>
          </p:cNvSpPr>
          <p:nvPr/>
        </p:nvSpPr>
        <p:spPr>
          <a:xfrm>
            <a:off x="3739627" y="2709868"/>
            <a:ext cx="5771629"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GB" sz="4400" dirty="0">
                <a:solidFill>
                  <a:schemeClr val="bg1"/>
                </a:solidFill>
              </a:rPr>
              <a:t>Ask Big Questions</a:t>
            </a:r>
            <a:endParaRPr lang="en-GB" sz="4400" dirty="0">
              <a:solidFill>
                <a:schemeClr val="bg1"/>
              </a:solidFill>
              <a:latin typeface="+mn-lt"/>
            </a:endParaRPr>
          </a:p>
        </p:txBody>
      </p:sp>
      <p:pic>
        <p:nvPicPr>
          <p:cNvPr id="28" name="Picture 27">
            <a:extLst>
              <a:ext uri="{FF2B5EF4-FFF2-40B4-BE49-F238E27FC236}">
                <a16:creationId xmlns:a16="http://schemas.microsoft.com/office/drawing/2014/main" id="{F2E8337D-F001-3B44-9151-63DD6BD25D8E}"/>
              </a:ext>
            </a:extLst>
          </p:cNvPr>
          <p:cNvPicPr>
            <a:picLocks noChangeAspect="1"/>
          </p:cNvPicPr>
          <p:nvPr/>
        </p:nvPicPr>
        <p:blipFill rotWithShape="1">
          <a:blip r:embed="rId4"/>
          <a:srcRect l="15498" t="40256"/>
          <a:stretch/>
        </p:blipFill>
        <p:spPr>
          <a:xfrm>
            <a:off x="0" y="0"/>
            <a:ext cx="4945633" cy="2709868"/>
          </a:xfrm>
          <a:prstGeom prst="rect">
            <a:avLst/>
          </a:prstGeom>
        </p:spPr>
      </p:pic>
      <p:pic>
        <p:nvPicPr>
          <p:cNvPr id="30" name="Picture 29">
            <a:extLst>
              <a:ext uri="{FF2B5EF4-FFF2-40B4-BE49-F238E27FC236}">
                <a16:creationId xmlns:a16="http://schemas.microsoft.com/office/drawing/2014/main" id="{4F28ECA0-DA41-9247-849E-B86A101E3D55}"/>
              </a:ext>
            </a:extLst>
          </p:cNvPr>
          <p:cNvPicPr>
            <a:picLocks noChangeAspect="1"/>
          </p:cNvPicPr>
          <p:nvPr/>
        </p:nvPicPr>
        <p:blipFill rotWithShape="1">
          <a:blip r:embed="rId5"/>
          <a:srcRect r="16148" b="20393"/>
          <a:stretch/>
        </p:blipFill>
        <p:spPr>
          <a:xfrm>
            <a:off x="6830512" y="2918461"/>
            <a:ext cx="5361489" cy="3939540"/>
          </a:xfrm>
          <a:prstGeom prst="rect">
            <a:avLst/>
          </a:prstGeom>
        </p:spPr>
      </p:pic>
      <p:pic>
        <p:nvPicPr>
          <p:cNvPr id="32" name="Graphic 31">
            <a:extLst>
              <a:ext uri="{FF2B5EF4-FFF2-40B4-BE49-F238E27FC236}">
                <a16:creationId xmlns:a16="http://schemas.microsoft.com/office/drawing/2014/main" id="{8CBE68DE-C441-6F48-AF13-37840F256A24}"/>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60" y="985837"/>
            <a:ext cx="878070" cy="682943"/>
          </a:xfrm>
          <a:prstGeom prst="rect">
            <a:avLst/>
          </a:prstGeom>
        </p:spPr>
      </p:pic>
    </p:spTree>
    <p:extLst>
      <p:ext uri="{BB962C8B-B14F-4D97-AF65-F5344CB8AC3E}">
        <p14:creationId xmlns:p14="http://schemas.microsoft.com/office/powerpoint/2010/main" val="124974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7194344-58B8-5148-92B1-A759DD77A21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AE382EA7-5F05-F04E-A0D4-93F9555FE28E}"/>
              </a:ext>
            </a:extLst>
          </p:cNvPr>
          <p:cNvSpPr/>
          <p:nvPr/>
        </p:nvSpPr>
        <p:spPr>
          <a:xfrm>
            <a:off x="0" y="0"/>
            <a:ext cx="12192000" cy="6858000"/>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itle 1">
            <a:extLst>
              <a:ext uri="{FF2B5EF4-FFF2-40B4-BE49-F238E27FC236}">
                <a16:creationId xmlns:a16="http://schemas.microsoft.com/office/drawing/2014/main" id="{EBF3EBE4-8BD5-4145-BBA3-68CA9F8D0E6F}"/>
              </a:ext>
            </a:extLst>
          </p:cNvPr>
          <p:cNvSpPr txBox="1">
            <a:spLocks/>
          </p:cNvSpPr>
          <p:nvPr/>
        </p:nvSpPr>
        <p:spPr>
          <a:xfrm>
            <a:off x="1281710" y="2016910"/>
            <a:ext cx="8336578" cy="1275413"/>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GB" sz="3200" dirty="0">
                <a:solidFill>
                  <a:schemeClr val="bg1"/>
                </a:solidFill>
                <a:latin typeface="+mn-lt"/>
              </a:rPr>
              <a:t>Thank You</a:t>
            </a:r>
            <a:endParaRPr lang="en-GB" sz="3200" i="1" dirty="0">
              <a:solidFill>
                <a:schemeClr val="bg1"/>
              </a:solidFill>
              <a:latin typeface="+mn-lt"/>
            </a:endParaRPr>
          </a:p>
        </p:txBody>
      </p:sp>
      <p:pic>
        <p:nvPicPr>
          <p:cNvPr id="49" name="Picture 48">
            <a:extLst>
              <a:ext uri="{FF2B5EF4-FFF2-40B4-BE49-F238E27FC236}">
                <a16:creationId xmlns:a16="http://schemas.microsoft.com/office/drawing/2014/main" id="{8F34CC58-0449-2940-B6B4-0C5FE1481944}"/>
              </a:ext>
            </a:extLst>
          </p:cNvPr>
          <p:cNvPicPr>
            <a:picLocks noChangeAspect="1"/>
          </p:cNvPicPr>
          <p:nvPr/>
        </p:nvPicPr>
        <p:blipFill rotWithShape="1">
          <a:blip r:embed="rId4"/>
          <a:srcRect l="15498" t="40256"/>
          <a:stretch/>
        </p:blipFill>
        <p:spPr>
          <a:xfrm>
            <a:off x="0" y="0"/>
            <a:ext cx="4945633" cy="2709868"/>
          </a:xfrm>
          <a:prstGeom prst="rect">
            <a:avLst/>
          </a:prstGeom>
        </p:spPr>
      </p:pic>
      <p:pic>
        <p:nvPicPr>
          <p:cNvPr id="50" name="Picture 49">
            <a:extLst>
              <a:ext uri="{FF2B5EF4-FFF2-40B4-BE49-F238E27FC236}">
                <a16:creationId xmlns:a16="http://schemas.microsoft.com/office/drawing/2014/main" id="{0686AB3B-7C9E-7546-8E37-A4304AF29B91}"/>
              </a:ext>
            </a:extLst>
          </p:cNvPr>
          <p:cNvPicPr>
            <a:picLocks noChangeAspect="1"/>
          </p:cNvPicPr>
          <p:nvPr/>
        </p:nvPicPr>
        <p:blipFill rotWithShape="1">
          <a:blip r:embed="rId5"/>
          <a:srcRect r="16148" b="20393"/>
          <a:stretch/>
        </p:blipFill>
        <p:spPr>
          <a:xfrm>
            <a:off x="6830512" y="2918461"/>
            <a:ext cx="5361489" cy="3939540"/>
          </a:xfrm>
          <a:prstGeom prst="rect">
            <a:avLst/>
          </a:prstGeom>
        </p:spPr>
      </p:pic>
      <p:pic>
        <p:nvPicPr>
          <p:cNvPr id="51" name="Graphic 50">
            <a:extLst>
              <a:ext uri="{FF2B5EF4-FFF2-40B4-BE49-F238E27FC236}">
                <a16:creationId xmlns:a16="http://schemas.microsoft.com/office/drawing/2014/main" id="{58AF75A1-F038-264B-B23D-42E0A9DCEE7C}"/>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6860" y="985837"/>
            <a:ext cx="878070" cy="682943"/>
          </a:xfrm>
          <a:prstGeom prst="rect">
            <a:avLst/>
          </a:prstGeom>
        </p:spPr>
      </p:pic>
    </p:spTree>
    <p:extLst>
      <p:ext uri="{BB962C8B-B14F-4D97-AF65-F5344CB8AC3E}">
        <p14:creationId xmlns:p14="http://schemas.microsoft.com/office/powerpoint/2010/main" val="3871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FA3D5216-9996-694D-82F3-3EFF7A9B178F}"/>
              </a:ext>
            </a:extLst>
          </p:cNvPr>
          <p:cNvSpPr/>
          <p:nvPr/>
        </p:nvSpPr>
        <p:spPr>
          <a:xfrm>
            <a:off x="0" y="0"/>
            <a:ext cx="12192000" cy="6858000"/>
          </a:xfrm>
          <a:prstGeom prst="rect">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lumMod val="65000"/>
                  <a:lumOff val="35000"/>
                </a:schemeClr>
              </a:solidFill>
            </a:endParaRPr>
          </a:p>
        </p:txBody>
      </p:sp>
      <p:sp>
        <p:nvSpPr>
          <p:cNvPr id="155" name="Rectangle 154">
            <a:extLst>
              <a:ext uri="{FF2B5EF4-FFF2-40B4-BE49-F238E27FC236}">
                <a16:creationId xmlns:a16="http://schemas.microsoft.com/office/drawing/2014/main" id="{D8C0C5E3-F77F-9249-852E-88F464A3E76C}"/>
              </a:ext>
            </a:extLst>
          </p:cNvPr>
          <p:cNvSpPr/>
          <p:nvPr/>
        </p:nvSpPr>
        <p:spPr>
          <a:xfrm>
            <a:off x="6492494" y="-729"/>
            <a:ext cx="5699506" cy="6857999"/>
          </a:xfrm>
          <a:prstGeom prst="rect">
            <a:avLst/>
          </a:prstGeom>
          <a:solidFill>
            <a:schemeClr val="bg1"/>
          </a:solidFill>
          <a:ln>
            <a:noFill/>
            <a:prstDash val="dash"/>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lumMod val="65000"/>
                  <a:lumOff val="35000"/>
                </a:schemeClr>
              </a:solidFill>
            </a:endParaRPr>
          </a:p>
        </p:txBody>
      </p:sp>
      <p:grpSp>
        <p:nvGrpSpPr>
          <p:cNvPr id="156" name="Group 155">
            <a:extLst>
              <a:ext uri="{FF2B5EF4-FFF2-40B4-BE49-F238E27FC236}">
                <a16:creationId xmlns:a16="http://schemas.microsoft.com/office/drawing/2014/main" id="{5733C6C1-EF65-B245-BE66-4A47CF963167}"/>
              </a:ext>
            </a:extLst>
          </p:cNvPr>
          <p:cNvGrpSpPr/>
          <p:nvPr/>
        </p:nvGrpSpPr>
        <p:grpSpPr>
          <a:xfrm>
            <a:off x="7785796" y="1305579"/>
            <a:ext cx="4406203" cy="4245382"/>
            <a:chOff x="6887603" y="1016000"/>
            <a:chExt cx="5304397" cy="5110793"/>
          </a:xfrm>
        </p:grpSpPr>
        <p:sp>
          <p:nvSpPr>
            <p:cNvPr id="157" name="Hexagon 156">
              <a:extLst>
                <a:ext uri="{FF2B5EF4-FFF2-40B4-BE49-F238E27FC236}">
                  <a16:creationId xmlns:a16="http://schemas.microsoft.com/office/drawing/2014/main" id="{2EF6E6AA-7918-4941-B798-25972C7DF58F}"/>
                </a:ext>
              </a:extLst>
            </p:cNvPr>
            <p:cNvSpPr/>
            <p:nvPr/>
          </p:nvSpPr>
          <p:spPr>
            <a:xfrm>
              <a:off x="9310266" y="1016000"/>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158" name="Hexagon 157">
              <a:extLst>
                <a:ext uri="{FF2B5EF4-FFF2-40B4-BE49-F238E27FC236}">
                  <a16:creationId xmlns:a16="http://schemas.microsoft.com/office/drawing/2014/main" id="{19403419-6A7C-D348-B144-E92EC7863C2E}"/>
                </a:ext>
              </a:extLst>
            </p:cNvPr>
            <p:cNvSpPr/>
            <p:nvPr/>
          </p:nvSpPr>
          <p:spPr>
            <a:xfrm>
              <a:off x="9310266" y="367628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59" name="Freeform: Shape 8">
              <a:extLst>
                <a:ext uri="{FF2B5EF4-FFF2-40B4-BE49-F238E27FC236}">
                  <a16:creationId xmlns:a16="http://schemas.microsoft.com/office/drawing/2014/main" id="{773EEC05-F6FE-8941-820E-28579FF47FDF}"/>
                </a:ext>
              </a:extLst>
            </p:cNvPr>
            <p:cNvSpPr/>
            <p:nvPr/>
          </p:nvSpPr>
          <p:spPr>
            <a:xfrm>
              <a:off x="11732929" y="2653257"/>
              <a:ext cx="459071" cy="1836283"/>
            </a:xfrm>
            <a:custGeom>
              <a:avLst/>
              <a:gdLst>
                <a:gd name="connsiteX0" fmla="*/ 459071 w 459071"/>
                <a:gd name="connsiteY0" fmla="*/ 0 h 1836283"/>
                <a:gd name="connsiteX1" fmla="*/ 459071 w 459071"/>
                <a:gd name="connsiteY1" fmla="*/ 1836283 h 1836283"/>
                <a:gd name="connsiteX2" fmla="*/ 0 w 459071"/>
                <a:gd name="connsiteY2" fmla="*/ 918141 h 1836283"/>
              </a:gdLst>
              <a:ahLst/>
              <a:cxnLst>
                <a:cxn ang="0">
                  <a:pos x="connsiteX0" y="connsiteY0"/>
                </a:cxn>
                <a:cxn ang="0">
                  <a:pos x="connsiteX1" y="connsiteY1"/>
                </a:cxn>
                <a:cxn ang="0">
                  <a:pos x="connsiteX2" y="connsiteY2"/>
                </a:cxn>
              </a:cxnLst>
              <a:rect l="l" t="t" r="r" b="b"/>
              <a:pathLst>
                <a:path w="459071" h="1836283">
                  <a:moveTo>
                    <a:pt x="459071" y="0"/>
                  </a:moveTo>
                  <a:lnTo>
                    <a:pt x="459071" y="1836283"/>
                  </a:lnTo>
                  <a:lnTo>
                    <a:pt x="0" y="918141"/>
                  </a:lnTo>
                  <a:close/>
                </a:path>
              </a:pathLst>
            </a:cu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sp>
          <p:nvSpPr>
            <p:cNvPr id="160" name="Hexagon 159">
              <a:extLst>
                <a:ext uri="{FF2B5EF4-FFF2-40B4-BE49-F238E27FC236}">
                  <a16:creationId xmlns:a16="http://schemas.microsoft.com/office/drawing/2014/main" id="{5C1C4651-D31E-3949-BDC6-E3F6430C34E1}"/>
                </a:ext>
              </a:extLst>
            </p:cNvPr>
            <p:cNvSpPr/>
            <p:nvPr/>
          </p:nvSpPr>
          <p:spPr>
            <a:xfrm>
              <a:off x="6887603" y="2346141"/>
              <a:ext cx="2842593" cy="2450512"/>
            </a:xfrm>
            <a:prstGeom prst="hexagon">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endParaRPr>
            </a:p>
          </p:txBody>
        </p:sp>
      </p:grpSp>
      <p:pic>
        <p:nvPicPr>
          <p:cNvPr id="131" name="Picture 130">
            <a:extLst>
              <a:ext uri="{FF2B5EF4-FFF2-40B4-BE49-F238E27FC236}">
                <a16:creationId xmlns:a16="http://schemas.microsoft.com/office/drawing/2014/main" id="{343AD2FB-CA84-D04F-AEDE-58D78C86ED46}"/>
              </a:ext>
            </a:extLst>
          </p:cNvPr>
          <p:cNvPicPr>
            <a:picLocks noChangeAspect="1"/>
          </p:cNvPicPr>
          <p:nvPr/>
        </p:nvPicPr>
        <p:blipFill rotWithShape="1">
          <a:blip r:embed="rId3"/>
          <a:srcRect l="15498" t="40256"/>
          <a:stretch/>
        </p:blipFill>
        <p:spPr>
          <a:xfrm>
            <a:off x="0" y="0"/>
            <a:ext cx="4945633" cy="2709868"/>
          </a:xfrm>
          <a:prstGeom prst="rect">
            <a:avLst/>
          </a:prstGeom>
        </p:spPr>
      </p:pic>
      <p:pic>
        <p:nvPicPr>
          <p:cNvPr id="133" name="Graphic 132">
            <a:extLst>
              <a:ext uri="{FF2B5EF4-FFF2-40B4-BE49-F238E27FC236}">
                <a16:creationId xmlns:a16="http://schemas.microsoft.com/office/drawing/2014/main" id="{D31FAD75-0666-2647-882B-2D6060F2057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6860" y="985837"/>
            <a:ext cx="878070" cy="682943"/>
          </a:xfrm>
          <a:prstGeom prst="rect">
            <a:avLst/>
          </a:prstGeom>
        </p:spPr>
      </p:pic>
      <p:sp>
        <p:nvSpPr>
          <p:cNvPr id="134" name="Rectangle Technology">
            <a:extLst>
              <a:ext uri="{FF2B5EF4-FFF2-40B4-BE49-F238E27FC236}">
                <a16:creationId xmlns:a16="http://schemas.microsoft.com/office/drawing/2014/main" id="{F7AF1E69-CA66-9448-B728-25F76D1AF12B}"/>
              </a:ext>
            </a:extLst>
          </p:cNvPr>
          <p:cNvSpPr/>
          <p:nvPr/>
        </p:nvSpPr>
        <p:spPr>
          <a:xfrm>
            <a:off x="4406205" y="2744394"/>
            <a:ext cx="9866869" cy="830997"/>
          </a:xfrm>
          <a:prstGeom prst="rect">
            <a:avLst/>
          </a:prstGeom>
        </p:spPr>
        <p:txBody>
          <a:bodyPr wrap="square">
            <a:spAutoFit/>
          </a:bodyPr>
          <a:lstStyle/>
          <a:p>
            <a:pPr algn="ctr"/>
            <a:r>
              <a:rPr lang="en-US" sz="2400" b="1" dirty="0">
                <a:solidFill>
                  <a:schemeClr val="bg2"/>
                </a:solidFill>
              </a:rPr>
              <a:t>Steven </a:t>
            </a:r>
            <a:r>
              <a:rPr lang="en-US" sz="2400" b="1" dirty="0" err="1">
                <a:solidFill>
                  <a:schemeClr val="bg2"/>
                </a:solidFill>
              </a:rPr>
              <a:t>Beales</a:t>
            </a:r>
            <a:endParaRPr lang="en-US" sz="2400" b="1" dirty="0">
              <a:solidFill>
                <a:schemeClr val="bg2"/>
              </a:solidFill>
            </a:endParaRPr>
          </a:p>
          <a:p>
            <a:pPr algn="ctr"/>
            <a:r>
              <a:rPr lang="en-US" sz="2400" b="1" dirty="0">
                <a:solidFill>
                  <a:schemeClr val="bg2"/>
                </a:solidFill>
              </a:rPr>
              <a:t>SVP, Scientific and Regulatory, WCG</a:t>
            </a:r>
          </a:p>
        </p:txBody>
      </p:sp>
      <p:sp>
        <p:nvSpPr>
          <p:cNvPr id="15" name="Rectangle 14">
            <a:extLst>
              <a:ext uri="{FF2B5EF4-FFF2-40B4-BE49-F238E27FC236}">
                <a16:creationId xmlns:a16="http://schemas.microsoft.com/office/drawing/2014/main" id="{68B56E0C-7D09-4C7D-BB05-8CAA34F8CF7F}"/>
              </a:ext>
            </a:extLst>
          </p:cNvPr>
          <p:cNvSpPr/>
          <p:nvPr/>
        </p:nvSpPr>
        <p:spPr>
          <a:xfrm>
            <a:off x="6589643" y="308114"/>
            <a:ext cx="5602356" cy="830997"/>
          </a:xfrm>
          <a:prstGeom prst="rect">
            <a:avLst/>
          </a:prstGeom>
        </p:spPr>
        <p:txBody>
          <a:bodyPr wrap="square">
            <a:spAutoFit/>
          </a:bodyPr>
          <a:lstStyle/>
          <a:p>
            <a:r>
              <a:rPr lang="en-US" sz="2400" b="1" dirty="0">
                <a:solidFill>
                  <a:schemeClr val="accent1"/>
                </a:solidFill>
                <a:latin typeface="+mj-lt"/>
                <a:ea typeface="+mj-ea"/>
                <a:cs typeface="+mj-cs"/>
              </a:rPr>
              <a:t>Harmonizing Global Safety Reporting 10 year adventure</a:t>
            </a:r>
            <a:endParaRPr lang="en-US" sz="2400" dirty="0">
              <a:latin typeface="+mj-lt"/>
            </a:endParaRPr>
          </a:p>
        </p:txBody>
      </p:sp>
      <p:sp>
        <p:nvSpPr>
          <p:cNvPr id="4" name="Rectangle 3">
            <a:extLst>
              <a:ext uri="{FF2B5EF4-FFF2-40B4-BE49-F238E27FC236}">
                <a16:creationId xmlns:a16="http://schemas.microsoft.com/office/drawing/2014/main" id="{9F946092-6598-4E5C-A4CD-BE2499173BBB}"/>
              </a:ext>
            </a:extLst>
          </p:cNvPr>
          <p:cNvSpPr/>
          <p:nvPr/>
        </p:nvSpPr>
        <p:spPr>
          <a:xfrm>
            <a:off x="7987649" y="3524267"/>
            <a:ext cx="2816797" cy="369332"/>
          </a:xfrm>
          <a:prstGeom prst="rect">
            <a:avLst/>
          </a:prstGeom>
        </p:spPr>
        <p:txBody>
          <a:bodyPr wrap="none">
            <a:spAutoFit/>
          </a:bodyPr>
          <a:lstStyle/>
          <a:p>
            <a:pPr algn="ctr"/>
            <a:r>
              <a:rPr lang="en-US" dirty="0">
                <a:solidFill>
                  <a:schemeClr val="bg2"/>
                </a:solidFill>
                <a:hlinkClick r:id="rId6">
                  <a:extLst>
                    <a:ext uri="{A12FA001-AC4F-418D-AE19-62706E023703}">
                      <ahyp:hlinkClr xmlns:ahyp="http://schemas.microsoft.com/office/drawing/2018/hyperlinkcolor" val="tx"/>
                    </a:ext>
                  </a:extLst>
                </a:hlinkClick>
              </a:rPr>
              <a:t>sbeales@wcgclinical.com</a:t>
            </a:r>
            <a:endParaRPr lang="en-US" dirty="0">
              <a:solidFill>
                <a:schemeClr val="bg2"/>
              </a:solidFill>
            </a:endParaRPr>
          </a:p>
        </p:txBody>
      </p:sp>
      <p:grpSp>
        <p:nvGrpSpPr>
          <p:cNvPr id="8" name="Group 7">
            <a:extLst>
              <a:ext uri="{FF2B5EF4-FFF2-40B4-BE49-F238E27FC236}">
                <a16:creationId xmlns:a16="http://schemas.microsoft.com/office/drawing/2014/main" id="{31B97DC6-5533-B141-9EE5-3113EE7B14C8}"/>
              </a:ext>
            </a:extLst>
          </p:cNvPr>
          <p:cNvGrpSpPr/>
          <p:nvPr/>
        </p:nvGrpSpPr>
        <p:grpSpPr>
          <a:xfrm>
            <a:off x="1349959" y="-1459"/>
            <a:ext cx="5143500" cy="6858000"/>
            <a:chOff x="1349959" y="-1459"/>
            <a:chExt cx="5143500" cy="6858000"/>
          </a:xfrm>
        </p:grpSpPr>
        <p:pic>
          <p:nvPicPr>
            <p:cNvPr id="7" name="Picture 6">
              <a:extLst>
                <a:ext uri="{FF2B5EF4-FFF2-40B4-BE49-F238E27FC236}">
                  <a16:creationId xmlns:a16="http://schemas.microsoft.com/office/drawing/2014/main" id="{C0BED0CF-BF6B-C647-8CD6-7FDC6B20CD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9959" y="-1459"/>
              <a:ext cx="5143500" cy="6858000"/>
            </a:xfrm>
            <a:prstGeom prst="rect">
              <a:avLst/>
            </a:prstGeom>
          </p:spPr>
        </p:pic>
        <p:sp>
          <p:nvSpPr>
            <p:cNvPr id="19" name="Rectangle 18">
              <a:extLst>
                <a:ext uri="{FF2B5EF4-FFF2-40B4-BE49-F238E27FC236}">
                  <a16:creationId xmlns:a16="http://schemas.microsoft.com/office/drawing/2014/main" id="{18286229-9ACB-9C47-A7CF-B73AE8238B84}"/>
                </a:ext>
              </a:extLst>
            </p:cNvPr>
            <p:cNvSpPr/>
            <p:nvPr/>
          </p:nvSpPr>
          <p:spPr>
            <a:xfrm>
              <a:off x="2773181" y="1193989"/>
              <a:ext cx="2956519" cy="830997"/>
            </a:xfrm>
            <a:prstGeom prst="rect">
              <a:avLst/>
            </a:prstGeom>
          </p:spPr>
          <p:txBody>
            <a:bodyPr wrap="square">
              <a:spAutoFit/>
            </a:bodyPr>
            <a:lstStyle/>
            <a:p>
              <a:r>
                <a:rPr lang="en-US" sz="2400" b="1" dirty="0">
                  <a:solidFill>
                    <a:schemeClr val="accent1"/>
                  </a:solidFill>
                  <a:latin typeface="+mj-lt"/>
                </a:rPr>
                <a:t>Excuse to use 10 year old headshot!</a:t>
              </a:r>
              <a:endParaRPr lang="en-US" sz="2400" dirty="0">
                <a:latin typeface="+mj-lt"/>
              </a:endParaRPr>
            </a:p>
          </p:txBody>
        </p:sp>
      </p:grpSp>
    </p:spTree>
    <p:extLst>
      <p:ext uri="{BB962C8B-B14F-4D97-AF65-F5344CB8AC3E}">
        <p14:creationId xmlns:p14="http://schemas.microsoft.com/office/powerpoint/2010/main" val="1673592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7F0B3967-0B22-6748-B748-ECCA78B3D697}"/>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Unclear Regulations</a:t>
            </a:r>
          </a:p>
        </p:txBody>
      </p:sp>
      <p:sp>
        <p:nvSpPr>
          <p:cNvPr id="436" name="Hexagon 435">
            <a:extLst>
              <a:ext uri="{FF2B5EF4-FFF2-40B4-BE49-F238E27FC236}">
                <a16:creationId xmlns:a16="http://schemas.microsoft.com/office/drawing/2014/main" id="{9771D4DC-C135-8E4E-9324-2E002AB6108F}"/>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37" name="Hexagon 436">
            <a:extLst>
              <a:ext uri="{FF2B5EF4-FFF2-40B4-BE49-F238E27FC236}">
                <a16:creationId xmlns:a16="http://schemas.microsoft.com/office/drawing/2014/main" id="{37EDDAB2-4DDA-CE48-B595-6352856EA2B3}"/>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16" name="Rectangle 315">
            <a:extLst>
              <a:ext uri="{FF2B5EF4-FFF2-40B4-BE49-F238E27FC236}">
                <a16:creationId xmlns:a16="http://schemas.microsoft.com/office/drawing/2014/main" id="{D701EA65-2848-3D45-A6F5-E5F310918194}"/>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No Standards</a:t>
            </a:r>
          </a:p>
        </p:txBody>
      </p:sp>
      <p:sp>
        <p:nvSpPr>
          <p:cNvPr id="319" name="Rectangle 318">
            <a:extLst>
              <a:ext uri="{FF2B5EF4-FFF2-40B4-BE49-F238E27FC236}">
                <a16:creationId xmlns:a16="http://schemas.microsoft.com/office/drawing/2014/main" id="{6FCE1DE0-1D64-1A43-A5A8-18D6EA22AA9B}"/>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Conflicting Interpretations</a:t>
            </a:r>
          </a:p>
        </p:txBody>
      </p:sp>
      <p:grpSp>
        <p:nvGrpSpPr>
          <p:cNvPr id="7" name="Group 6">
            <a:extLst>
              <a:ext uri="{FF2B5EF4-FFF2-40B4-BE49-F238E27FC236}">
                <a16:creationId xmlns:a16="http://schemas.microsoft.com/office/drawing/2014/main" id="{DBB637DC-C2B5-B84E-A3D8-53C8AC3C6A1B}"/>
              </a:ext>
            </a:extLst>
          </p:cNvPr>
          <p:cNvGrpSpPr/>
          <p:nvPr/>
        </p:nvGrpSpPr>
        <p:grpSpPr>
          <a:xfrm>
            <a:off x="468952" y="4502206"/>
            <a:ext cx="1656935" cy="1428391"/>
            <a:chOff x="468952" y="4266171"/>
            <a:chExt cx="1656935" cy="1428391"/>
          </a:xfrm>
        </p:grpSpPr>
        <p:sp>
          <p:nvSpPr>
            <p:cNvPr id="439" name="Hexagon 438">
              <a:extLst>
                <a:ext uri="{FF2B5EF4-FFF2-40B4-BE49-F238E27FC236}">
                  <a16:creationId xmlns:a16="http://schemas.microsoft.com/office/drawing/2014/main" id="{F985F67C-A765-7247-9EC0-E3B54232659F}"/>
                </a:ext>
              </a:extLst>
            </p:cNvPr>
            <p:cNvSpPr/>
            <p:nvPr/>
          </p:nvSpPr>
          <p:spPr>
            <a:xfrm>
              <a:off x="468952" y="4266171"/>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40" name="Hexagon 439">
              <a:extLst>
                <a:ext uri="{FF2B5EF4-FFF2-40B4-BE49-F238E27FC236}">
                  <a16:creationId xmlns:a16="http://schemas.microsoft.com/office/drawing/2014/main" id="{5C5F885D-16A8-4647-91D2-4F28151EC7BC}"/>
                </a:ext>
              </a:extLst>
            </p:cNvPr>
            <p:cNvSpPr/>
            <p:nvPr/>
          </p:nvSpPr>
          <p:spPr>
            <a:xfrm>
              <a:off x="577792" y="4366355"/>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23" name="Graphic 322" descr="Mining tools">
              <a:extLst>
                <a:ext uri="{FF2B5EF4-FFF2-40B4-BE49-F238E27FC236}">
                  <a16:creationId xmlns:a16="http://schemas.microsoft.com/office/drawing/2014/main" id="{A493007A-C0D8-F345-BB0A-5B1D25F0FA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04058" y="4587005"/>
              <a:ext cx="786722" cy="786722"/>
            </a:xfrm>
            <a:prstGeom prst="rect">
              <a:avLst/>
            </a:prstGeom>
          </p:spPr>
        </p:pic>
      </p:grpSp>
      <p:pic>
        <p:nvPicPr>
          <p:cNvPr id="331" name="Graphic 330" descr="Research">
            <a:extLst>
              <a:ext uri="{FF2B5EF4-FFF2-40B4-BE49-F238E27FC236}">
                <a16:creationId xmlns:a16="http://schemas.microsoft.com/office/drawing/2014/main" id="{E35FA3A8-A32F-8B4D-907E-A3700717B57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0724" y="3249229"/>
            <a:ext cx="753390" cy="753391"/>
          </a:xfrm>
          <a:prstGeom prst="rect">
            <a:avLst/>
          </a:prstGeom>
        </p:spPr>
      </p:pic>
      <p:pic>
        <p:nvPicPr>
          <p:cNvPr id="362" name="Picture 361" descr="Foursquare | The Two-Woman Crusade">
            <a:extLst>
              <a:ext uri="{FF2B5EF4-FFF2-40B4-BE49-F238E27FC236}">
                <a16:creationId xmlns:a16="http://schemas.microsoft.com/office/drawing/2014/main" id="{AA25BFCB-8B27-A542-B030-77BE4751C1F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772400" y="1415021"/>
            <a:ext cx="4216400" cy="4216400"/>
          </a:xfrm>
          <a:prstGeom prst="rect">
            <a:avLst/>
          </a:prstGeom>
        </p:spPr>
      </p:pic>
      <p:sp>
        <p:nvSpPr>
          <p:cNvPr id="387" name="Rectangle 386">
            <a:extLst>
              <a:ext uri="{FF2B5EF4-FFF2-40B4-BE49-F238E27FC236}">
                <a16:creationId xmlns:a16="http://schemas.microsoft.com/office/drawing/2014/main" id="{15D19136-0121-5844-B00D-7C79142E7DBA}"/>
              </a:ext>
            </a:extLst>
          </p:cNvPr>
          <p:cNvSpPr/>
          <p:nvPr/>
        </p:nvSpPr>
        <p:spPr>
          <a:xfrm>
            <a:off x="576072" y="316218"/>
            <a:ext cx="11561683" cy="461665"/>
          </a:xfrm>
          <a:prstGeom prst="rect">
            <a:avLst/>
          </a:prstGeom>
        </p:spPr>
        <p:txBody>
          <a:bodyPr wrap="square">
            <a:spAutoFit/>
          </a:bodyPr>
          <a:lstStyle/>
          <a:p>
            <a:r>
              <a:rPr lang="en-US" sz="2400" b="1" dirty="0">
                <a:solidFill>
                  <a:schemeClr val="accent1"/>
                </a:solidFill>
                <a:latin typeface="+mj-lt"/>
                <a:ea typeface="+mj-ea"/>
                <a:cs typeface="+mj-cs"/>
              </a:rPr>
              <a:t>Regulatory Challenges with Global Safety Reporting</a:t>
            </a:r>
            <a:endParaRPr lang="en-US" sz="2400" dirty="0">
              <a:latin typeface="+mj-lt"/>
            </a:endParaRPr>
          </a:p>
        </p:txBody>
      </p:sp>
      <p:sp>
        <p:nvSpPr>
          <p:cNvPr id="390" name="Hexagon 389">
            <a:extLst>
              <a:ext uri="{FF2B5EF4-FFF2-40B4-BE49-F238E27FC236}">
                <a16:creationId xmlns:a16="http://schemas.microsoft.com/office/drawing/2014/main" id="{6A96C939-AE58-0940-906D-4639733A6EF6}"/>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328" name="Graphic 327" descr="Worried face with no fill">
            <a:extLst>
              <a:ext uri="{FF2B5EF4-FFF2-40B4-BE49-F238E27FC236}">
                <a16:creationId xmlns:a16="http://schemas.microsoft.com/office/drawing/2014/main" id="{F9EFF339-EEBA-CA49-B31E-9D39A8F78ED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8712" y="1651056"/>
            <a:ext cx="757414" cy="757413"/>
          </a:xfrm>
          <a:prstGeom prst="rect">
            <a:avLst/>
          </a:prstGeom>
        </p:spPr>
      </p:pic>
      <p:sp>
        <p:nvSpPr>
          <p:cNvPr id="330" name="Hexagon 329">
            <a:extLst>
              <a:ext uri="{FF2B5EF4-FFF2-40B4-BE49-F238E27FC236}">
                <a16:creationId xmlns:a16="http://schemas.microsoft.com/office/drawing/2014/main" id="{AFA1BA54-E285-834D-AEBC-2531715FD3CC}"/>
              </a:ext>
            </a:extLst>
          </p:cNvPr>
          <p:cNvSpPr/>
          <p:nvPr/>
        </p:nvSpPr>
        <p:spPr>
          <a:xfrm>
            <a:off x="577792" y="141575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57585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A3D45-C61E-4142-8800-9FD252096243}"/>
              </a:ext>
            </a:extLst>
          </p:cNvPr>
          <p:cNvSpPr/>
          <p:nvPr/>
        </p:nvSpPr>
        <p:spPr>
          <a:xfrm>
            <a:off x="576072" y="320040"/>
            <a:ext cx="7173759" cy="461665"/>
          </a:xfrm>
          <a:prstGeom prst="rect">
            <a:avLst/>
          </a:prstGeom>
        </p:spPr>
        <p:txBody>
          <a:bodyPr wrap="none">
            <a:spAutoFit/>
          </a:bodyPr>
          <a:lstStyle/>
          <a:p>
            <a:r>
              <a:rPr lang="en-US" sz="2400" b="1" dirty="0">
                <a:solidFill>
                  <a:schemeClr val="accent1"/>
                </a:solidFill>
                <a:latin typeface="+mj-lt"/>
              </a:rPr>
              <a:t>Consequences of Lack of Global Harmonization</a:t>
            </a:r>
            <a:endParaRPr lang="en-US" sz="2400" dirty="0">
              <a:latin typeface="+mj-lt"/>
            </a:endParaRPr>
          </a:p>
        </p:txBody>
      </p:sp>
      <p:sp>
        <p:nvSpPr>
          <p:cNvPr id="360" name="Rectangle 359">
            <a:extLst>
              <a:ext uri="{FF2B5EF4-FFF2-40B4-BE49-F238E27FC236}">
                <a16:creationId xmlns:a16="http://schemas.microsoft.com/office/drawing/2014/main" id="{A8FE0542-5E66-244A-9BDD-E1C1C030F4E6}"/>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Fractured Accountability</a:t>
            </a:r>
          </a:p>
        </p:txBody>
      </p:sp>
      <p:sp>
        <p:nvSpPr>
          <p:cNvPr id="361" name="Hexagon 360">
            <a:extLst>
              <a:ext uri="{FF2B5EF4-FFF2-40B4-BE49-F238E27FC236}">
                <a16:creationId xmlns:a16="http://schemas.microsoft.com/office/drawing/2014/main" id="{7B3E2911-1AA2-0E47-B439-4511CC807D50}"/>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3" name="Hexagon 362">
            <a:extLst>
              <a:ext uri="{FF2B5EF4-FFF2-40B4-BE49-F238E27FC236}">
                <a16:creationId xmlns:a16="http://schemas.microsoft.com/office/drawing/2014/main" id="{63934A68-B42C-0440-9AD2-F1F7B8871E97}"/>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3E213A0-0F87-0F46-8D04-CFCC8A52DD0F}"/>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Regulatory Repercussions</a:t>
            </a:r>
          </a:p>
        </p:txBody>
      </p:sp>
      <p:sp>
        <p:nvSpPr>
          <p:cNvPr id="365" name="Rectangle 364">
            <a:extLst>
              <a:ext uri="{FF2B5EF4-FFF2-40B4-BE49-F238E27FC236}">
                <a16:creationId xmlns:a16="http://schemas.microsoft.com/office/drawing/2014/main" id="{E2E3B247-8B5C-5747-9AA3-63A61F842BBF}"/>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Increased Costs</a:t>
            </a:r>
          </a:p>
        </p:txBody>
      </p:sp>
      <p:sp>
        <p:nvSpPr>
          <p:cNvPr id="367" name="Hexagon 366">
            <a:extLst>
              <a:ext uri="{FF2B5EF4-FFF2-40B4-BE49-F238E27FC236}">
                <a16:creationId xmlns:a16="http://schemas.microsoft.com/office/drawing/2014/main" id="{990416FC-F893-A84A-925A-502EABE662D9}"/>
              </a:ext>
            </a:extLst>
          </p:cNvPr>
          <p:cNvSpPr/>
          <p:nvPr/>
        </p:nvSpPr>
        <p:spPr>
          <a:xfrm>
            <a:off x="468952" y="4502206"/>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8" name="Hexagon 367">
            <a:extLst>
              <a:ext uri="{FF2B5EF4-FFF2-40B4-BE49-F238E27FC236}">
                <a16:creationId xmlns:a16="http://schemas.microsoft.com/office/drawing/2014/main" id="{55F43A16-19A4-194A-8299-071588FA8B8B}"/>
              </a:ext>
            </a:extLst>
          </p:cNvPr>
          <p:cNvSpPr/>
          <p:nvPr/>
        </p:nvSpPr>
        <p:spPr>
          <a:xfrm>
            <a:off x="577792" y="4602390"/>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70" name="Graphic 369" descr="Research">
            <a:extLst>
              <a:ext uri="{FF2B5EF4-FFF2-40B4-BE49-F238E27FC236}">
                <a16:creationId xmlns:a16="http://schemas.microsoft.com/office/drawing/2014/main" id="{F5CB94FB-AF31-4143-BC12-B418948931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20724" y="3249229"/>
            <a:ext cx="753390" cy="753391"/>
          </a:xfrm>
          <a:prstGeom prst="rect">
            <a:avLst/>
          </a:prstGeom>
        </p:spPr>
      </p:pic>
      <p:pic>
        <p:nvPicPr>
          <p:cNvPr id="371" name="Picture 370" descr="Foursquare | The Two-Woman Crusade">
            <a:extLst>
              <a:ext uri="{FF2B5EF4-FFF2-40B4-BE49-F238E27FC236}">
                <a16:creationId xmlns:a16="http://schemas.microsoft.com/office/drawing/2014/main" id="{D5378219-FAF3-E14A-845C-9A3075FAC61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72400" y="1415021"/>
            <a:ext cx="4216400" cy="4216400"/>
          </a:xfrm>
          <a:prstGeom prst="rect">
            <a:avLst/>
          </a:prstGeom>
        </p:spPr>
      </p:pic>
      <p:sp>
        <p:nvSpPr>
          <p:cNvPr id="373" name="Hexagon 372">
            <a:extLst>
              <a:ext uri="{FF2B5EF4-FFF2-40B4-BE49-F238E27FC236}">
                <a16:creationId xmlns:a16="http://schemas.microsoft.com/office/drawing/2014/main" id="{28C7129F-9B9F-0D41-8B1B-CA0DA1D76A71}"/>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5" name="Hexagon 374">
            <a:extLst>
              <a:ext uri="{FF2B5EF4-FFF2-40B4-BE49-F238E27FC236}">
                <a16:creationId xmlns:a16="http://schemas.microsoft.com/office/drawing/2014/main" id="{26C16BC6-C0C2-A649-9353-11F936869796}"/>
              </a:ext>
            </a:extLst>
          </p:cNvPr>
          <p:cNvSpPr/>
          <p:nvPr/>
        </p:nvSpPr>
        <p:spPr>
          <a:xfrm>
            <a:off x="577792" y="141502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376" name="Graphic 375" descr="Bar graph with upward trend">
            <a:extLst>
              <a:ext uri="{FF2B5EF4-FFF2-40B4-BE49-F238E27FC236}">
                <a16:creationId xmlns:a16="http://schemas.microsoft.com/office/drawing/2014/main" id="{9B7BC842-1589-6942-8DF3-4EC570AE322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4058" y="4823040"/>
            <a:ext cx="786722" cy="786722"/>
          </a:xfrm>
          <a:prstGeom prst="rect">
            <a:avLst/>
          </a:prstGeom>
        </p:spPr>
      </p:pic>
      <p:pic>
        <p:nvPicPr>
          <p:cNvPr id="377" name="Graphic 376" descr="Scales of justice">
            <a:extLst>
              <a:ext uri="{FF2B5EF4-FFF2-40B4-BE49-F238E27FC236}">
                <a16:creationId xmlns:a16="http://schemas.microsoft.com/office/drawing/2014/main" id="{09E509A7-A5BF-364D-A0F8-7A7E076AC94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8712" y="1624924"/>
            <a:ext cx="757414" cy="757413"/>
          </a:xfrm>
          <a:prstGeom prst="rect">
            <a:avLst/>
          </a:prstGeom>
        </p:spPr>
      </p:pic>
    </p:spTree>
    <p:extLst>
      <p:ext uri="{BB962C8B-B14F-4D97-AF65-F5344CB8AC3E}">
        <p14:creationId xmlns:p14="http://schemas.microsoft.com/office/powerpoint/2010/main" val="59934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9A0DFF79-513A-794F-8AFA-1B8DA76ED100}"/>
              </a:ext>
            </a:extLst>
          </p:cNvPr>
          <p:cNvSpPr/>
          <p:nvPr/>
        </p:nvSpPr>
        <p:spPr>
          <a:xfrm>
            <a:off x="8124810" y="1614311"/>
            <a:ext cx="3172177" cy="43913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cs typeface="Helvetica" panose="020B0604020202020204" pitchFamily="34" charset="0"/>
            </a:endParaRPr>
          </a:p>
          <a:p>
            <a:pPr algn="ctr"/>
            <a:r>
              <a:rPr lang="en-US" sz="2800" b="1" dirty="0">
                <a:cs typeface="Helvetica" panose="020B0604020202020204" pitchFamily="34" charset="0"/>
              </a:rPr>
              <a:t>Combination Studies</a:t>
            </a:r>
          </a:p>
        </p:txBody>
      </p:sp>
      <p:sp>
        <p:nvSpPr>
          <p:cNvPr id="77" name="Hexagon 76">
            <a:extLst>
              <a:ext uri="{FF2B5EF4-FFF2-40B4-BE49-F238E27FC236}">
                <a16:creationId xmlns:a16="http://schemas.microsoft.com/office/drawing/2014/main" id="{D27BF9E8-048B-8344-A06B-FA5B7A5AE9B4}"/>
              </a:ext>
            </a:extLst>
          </p:cNvPr>
          <p:cNvSpPr/>
          <p:nvPr/>
        </p:nvSpPr>
        <p:spPr>
          <a:xfrm>
            <a:off x="8991270" y="1897613"/>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33FDF836-4EEC-1545-911D-4CEA313248F1}"/>
              </a:ext>
            </a:extLst>
          </p:cNvPr>
          <p:cNvSpPr/>
          <p:nvPr/>
        </p:nvSpPr>
        <p:spPr>
          <a:xfrm>
            <a:off x="4483977" y="1614311"/>
            <a:ext cx="3172177" cy="43913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cs typeface="Helvetica" panose="020B0604020202020204" pitchFamily="34" charset="0"/>
            </a:endParaRPr>
          </a:p>
          <a:p>
            <a:pPr algn="ctr"/>
            <a:r>
              <a:rPr lang="en-US" sz="2800" b="1" dirty="0">
                <a:cs typeface="Helvetica" panose="020B0604020202020204" pitchFamily="34" charset="0"/>
              </a:rPr>
              <a:t>Advanced Therapies</a:t>
            </a:r>
          </a:p>
        </p:txBody>
      </p:sp>
      <p:sp>
        <p:nvSpPr>
          <p:cNvPr id="76" name="Hexagon 75">
            <a:extLst>
              <a:ext uri="{FF2B5EF4-FFF2-40B4-BE49-F238E27FC236}">
                <a16:creationId xmlns:a16="http://schemas.microsoft.com/office/drawing/2014/main" id="{5EC034AF-5595-1F40-BA85-A6FA188DD85B}"/>
              </a:ext>
            </a:extLst>
          </p:cNvPr>
          <p:cNvSpPr/>
          <p:nvPr/>
        </p:nvSpPr>
        <p:spPr>
          <a:xfrm>
            <a:off x="5350438" y="1904692"/>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23CD9E9E-CE2E-0243-B50F-6A4EC9CAD3B6}"/>
              </a:ext>
            </a:extLst>
          </p:cNvPr>
          <p:cNvSpPr>
            <a:spLocks noGrp="1"/>
          </p:cNvSpPr>
          <p:nvPr>
            <p:ph type="title"/>
          </p:nvPr>
        </p:nvSpPr>
        <p:spPr>
          <a:xfrm>
            <a:off x="576072" y="320040"/>
            <a:ext cx="8640063" cy="457200"/>
          </a:xfrm>
        </p:spPr>
        <p:txBody>
          <a:bodyPr/>
          <a:lstStyle/>
          <a:p>
            <a:r>
              <a:rPr lang="en-US" dirty="0"/>
              <a:t>Future of Increasing Clinical Trial Complexity</a:t>
            </a:r>
          </a:p>
        </p:txBody>
      </p:sp>
      <p:sp>
        <p:nvSpPr>
          <p:cNvPr id="63" name="Rectangle 62">
            <a:extLst>
              <a:ext uri="{FF2B5EF4-FFF2-40B4-BE49-F238E27FC236}">
                <a16:creationId xmlns:a16="http://schemas.microsoft.com/office/drawing/2014/main" id="{E8CFCA6E-B488-8B43-827A-99BCF7CF5207}"/>
              </a:ext>
            </a:extLst>
          </p:cNvPr>
          <p:cNvSpPr/>
          <p:nvPr/>
        </p:nvSpPr>
        <p:spPr>
          <a:xfrm>
            <a:off x="796187" y="1614311"/>
            <a:ext cx="3172177" cy="439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cs typeface="Helvetica" panose="020B0604020202020204" pitchFamily="34" charset="0"/>
            </a:endParaRPr>
          </a:p>
          <a:p>
            <a:pPr algn="ctr"/>
            <a:r>
              <a:rPr lang="en-US" sz="2800" b="1" dirty="0">
                <a:cs typeface="Helvetica" panose="020B0604020202020204" pitchFamily="34" charset="0"/>
              </a:rPr>
              <a:t>Multiple Partners</a:t>
            </a:r>
          </a:p>
        </p:txBody>
      </p:sp>
      <p:pic>
        <p:nvPicPr>
          <p:cNvPr id="71" name="Graphic 70" descr="DNA">
            <a:extLst>
              <a:ext uri="{FF2B5EF4-FFF2-40B4-BE49-F238E27FC236}">
                <a16:creationId xmlns:a16="http://schemas.microsoft.com/office/drawing/2014/main" id="{1851BE22-22DC-4448-B4EC-AAE471A77B1C}"/>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7698" y="2136336"/>
            <a:ext cx="764734" cy="764734"/>
          </a:xfrm>
          <a:prstGeom prst="rect">
            <a:avLst/>
          </a:prstGeom>
        </p:spPr>
      </p:pic>
      <p:pic>
        <p:nvPicPr>
          <p:cNvPr id="74" name="Graphic 73">
            <a:extLst>
              <a:ext uri="{FF2B5EF4-FFF2-40B4-BE49-F238E27FC236}">
                <a16:creationId xmlns:a16="http://schemas.microsoft.com/office/drawing/2014/main" id="{695B3F58-6521-EF45-813E-74DE353CC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71929" y="2165875"/>
            <a:ext cx="877938" cy="767071"/>
          </a:xfrm>
          <a:prstGeom prst="rect">
            <a:avLst/>
          </a:prstGeom>
        </p:spPr>
      </p:pic>
      <p:sp>
        <p:nvSpPr>
          <p:cNvPr id="75" name="Hexagon 74">
            <a:extLst>
              <a:ext uri="{FF2B5EF4-FFF2-40B4-BE49-F238E27FC236}">
                <a16:creationId xmlns:a16="http://schemas.microsoft.com/office/drawing/2014/main" id="{E9337C88-6E0E-6C4D-A408-5AB9E5CA5AE4}"/>
              </a:ext>
            </a:extLst>
          </p:cNvPr>
          <p:cNvSpPr/>
          <p:nvPr/>
        </p:nvSpPr>
        <p:spPr>
          <a:xfrm>
            <a:off x="1662648" y="1904692"/>
            <a:ext cx="1439254" cy="1228023"/>
          </a:xfrm>
          <a:prstGeom prst="hexagon">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68" name="Graphic 67">
            <a:extLst>
              <a:ext uri="{FF2B5EF4-FFF2-40B4-BE49-F238E27FC236}">
                <a16:creationId xmlns:a16="http://schemas.microsoft.com/office/drawing/2014/main" id="{D2DE1F8A-625B-8540-8FE5-2AD43D43BE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7504" y="2165875"/>
            <a:ext cx="869542" cy="705655"/>
          </a:xfrm>
          <a:prstGeom prst="rect">
            <a:avLst/>
          </a:prstGeom>
        </p:spPr>
      </p:pic>
    </p:spTree>
    <p:extLst>
      <p:ext uri="{BB962C8B-B14F-4D97-AF65-F5344CB8AC3E}">
        <p14:creationId xmlns:p14="http://schemas.microsoft.com/office/powerpoint/2010/main" val="420739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1129FCCB-1552-8A43-ACED-019BBCBE54D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7662481" y="1024028"/>
            <a:ext cx="3766417" cy="5092662"/>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74" name="Rectangle 173">
            <a:extLst>
              <a:ext uri="{FF2B5EF4-FFF2-40B4-BE49-F238E27FC236}">
                <a16:creationId xmlns:a16="http://schemas.microsoft.com/office/drawing/2014/main" id="{CE62DEEE-5A30-A244-B274-9C876D2C5AD4}"/>
              </a:ext>
            </a:extLst>
          </p:cNvPr>
          <p:cNvSpPr/>
          <p:nvPr/>
        </p:nvSpPr>
        <p:spPr>
          <a:xfrm>
            <a:off x="576072" y="1028088"/>
            <a:ext cx="10852826" cy="5101249"/>
          </a:xfrm>
          <a:prstGeom prst="rect">
            <a:avLst/>
          </a:prstGeom>
          <a:solidFill>
            <a:schemeClr val="accent1">
              <a:alpha val="7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76968B5B-5D4E-7C45-89C9-96955B1807A4}"/>
              </a:ext>
            </a:extLst>
          </p:cNvPr>
          <p:cNvSpPr>
            <a:spLocks noGrp="1"/>
          </p:cNvSpPr>
          <p:nvPr>
            <p:ph type="title"/>
          </p:nvPr>
        </p:nvSpPr>
        <p:spPr>
          <a:xfrm>
            <a:off x="576072" y="320040"/>
            <a:ext cx="8641080" cy="457200"/>
          </a:xfrm>
        </p:spPr>
        <p:txBody>
          <a:bodyPr/>
          <a:lstStyle/>
          <a:p>
            <a:r>
              <a:rPr lang="en-US" dirty="0"/>
              <a:t>Pressure of Clinical Trial Site Burdens</a:t>
            </a:r>
          </a:p>
        </p:txBody>
      </p:sp>
      <p:sp>
        <p:nvSpPr>
          <p:cNvPr id="7" name="Freeform 6">
            <a:extLst>
              <a:ext uri="{FF2B5EF4-FFF2-40B4-BE49-F238E27FC236}">
                <a16:creationId xmlns:a16="http://schemas.microsoft.com/office/drawing/2014/main" id="{F17C5392-2D92-0541-BB7B-3192982FBDA7}"/>
              </a:ext>
            </a:extLst>
          </p:cNvPr>
          <p:cNvSpPr/>
          <p:nvPr/>
        </p:nvSpPr>
        <p:spPr>
          <a:xfrm>
            <a:off x="763102" y="2845017"/>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Too Many Reports</a:t>
            </a:r>
          </a:p>
        </p:txBody>
      </p:sp>
      <p:sp>
        <p:nvSpPr>
          <p:cNvPr id="9" name="Freeform 8">
            <a:extLst>
              <a:ext uri="{FF2B5EF4-FFF2-40B4-BE49-F238E27FC236}">
                <a16:creationId xmlns:a16="http://schemas.microsoft.com/office/drawing/2014/main" id="{0702AE58-E039-5C48-AF9B-E981410BA2AA}"/>
              </a:ext>
            </a:extLst>
          </p:cNvPr>
          <p:cNvSpPr/>
          <p:nvPr/>
        </p:nvSpPr>
        <p:spPr>
          <a:xfrm>
            <a:off x="2825601" y="2845017"/>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Duplicate Reports</a:t>
            </a:r>
          </a:p>
        </p:txBody>
      </p:sp>
      <p:sp>
        <p:nvSpPr>
          <p:cNvPr id="11" name="Freeform 10">
            <a:extLst>
              <a:ext uri="{FF2B5EF4-FFF2-40B4-BE49-F238E27FC236}">
                <a16:creationId xmlns:a16="http://schemas.microsoft.com/office/drawing/2014/main" id="{C86598C0-27A6-084A-847B-7B298D47D82B}"/>
              </a:ext>
            </a:extLst>
          </p:cNvPr>
          <p:cNvSpPr/>
          <p:nvPr/>
        </p:nvSpPr>
        <p:spPr>
          <a:xfrm>
            <a:off x="4443698" y="2845017"/>
            <a:ext cx="2022260" cy="666251"/>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Overly Time-consuming</a:t>
            </a:r>
          </a:p>
        </p:txBody>
      </p:sp>
      <p:sp>
        <p:nvSpPr>
          <p:cNvPr id="13" name="Freeform 12">
            <a:extLst>
              <a:ext uri="{FF2B5EF4-FFF2-40B4-BE49-F238E27FC236}">
                <a16:creationId xmlns:a16="http://schemas.microsoft.com/office/drawing/2014/main" id="{C09B05E2-2289-A549-9B89-D1E13CB0F5B3}"/>
              </a:ext>
            </a:extLst>
          </p:cNvPr>
          <p:cNvSpPr/>
          <p:nvPr/>
        </p:nvSpPr>
        <p:spPr>
          <a:xfrm>
            <a:off x="1731406" y="4978719"/>
            <a:ext cx="1566210"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Too Many Websites</a:t>
            </a:r>
          </a:p>
        </p:txBody>
      </p:sp>
      <p:sp>
        <p:nvSpPr>
          <p:cNvPr id="15" name="Freeform 14">
            <a:extLst>
              <a:ext uri="{FF2B5EF4-FFF2-40B4-BE49-F238E27FC236}">
                <a16:creationId xmlns:a16="http://schemas.microsoft.com/office/drawing/2014/main" id="{65ECBD6B-8431-9E4E-BB5C-3EA2312916C0}"/>
              </a:ext>
            </a:extLst>
          </p:cNvPr>
          <p:cNvSpPr/>
          <p:nvPr/>
        </p:nvSpPr>
        <p:spPr>
          <a:xfrm>
            <a:off x="3313136" y="4997476"/>
            <a:ext cx="2443085" cy="1025061"/>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b="1" kern="1200" dirty="0">
                <a:solidFill>
                  <a:schemeClr val="bg1"/>
                </a:solidFill>
              </a:rPr>
              <a:t>Useful Information Hidden</a:t>
            </a:r>
          </a:p>
        </p:txBody>
      </p:sp>
      <p:grpSp>
        <p:nvGrpSpPr>
          <p:cNvPr id="16" name="Group 15">
            <a:extLst>
              <a:ext uri="{FF2B5EF4-FFF2-40B4-BE49-F238E27FC236}">
                <a16:creationId xmlns:a16="http://schemas.microsoft.com/office/drawing/2014/main" id="{C29EBA7F-0E08-2B44-80D6-EFD739D03FE4}"/>
              </a:ext>
            </a:extLst>
          </p:cNvPr>
          <p:cNvGrpSpPr/>
          <p:nvPr/>
        </p:nvGrpSpPr>
        <p:grpSpPr>
          <a:xfrm>
            <a:off x="928357" y="1682417"/>
            <a:ext cx="1235700" cy="1054344"/>
            <a:chOff x="826580" y="1597206"/>
            <a:chExt cx="1276825" cy="1089433"/>
          </a:xfrm>
        </p:grpSpPr>
        <p:sp>
          <p:nvSpPr>
            <p:cNvPr id="126" name="Hexagon 125">
              <a:extLst>
                <a:ext uri="{FF2B5EF4-FFF2-40B4-BE49-F238E27FC236}">
                  <a16:creationId xmlns:a16="http://schemas.microsoft.com/office/drawing/2014/main" id="{E0640D7B-589F-2C42-B127-A3DA3D8D1BA4}"/>
                </a:ext>
              </a:extLst>
            </p:cNvPr>
            <p:cNvSpPr/>
            <p:nvPr/>
          </p:nvSpPr>
          <p:spPr>
            <a:xfrm>
              <a:off x="826580" y="1597206"/>
              <a:ext cx="1276825" cy="1089433"/>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27" name="Graphic 126">
              <a:extLst>
                <a:ext uri="{FF2B5EF4-FFF2-40B4-BE49-F238E27FC236}">
                  <a16:creationId xmlns:a16="http://schemas.microsoft.com/office/drawing/2014/main" id="{332D2DCF-8355-134B-B031-CF3E557414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nvGrpSpPr>
          <p:cNvPr id="128" name="Group 127">
            <a:extLst>
              <a:ext uri="{FF2B5EF4-FFF2-40B4-BE49-F238E27FC236}">
                <a16:creationId xmlns:a16="http://schemas.microsoft.com/office/drawing/2014/main" id="{C96443E4-DC64-2A4F-A97F-0CB445598556}"/>
              </a:ext>
            </a:extLst>
          </p:cNvPr>
          <p:cNvGrpSpPr/>
          <p:nvPr/>
        </p:nvGrpSpPr>
        <p:grpSpPr>
          <a:xfrm>
            <a:off x="2951743" y="1685676"/>
            <a:ext cx="1219257" cy="1051084"/>
            <a:chOff x="2245898" y="1776421"/>
            <a:chExt cx="611290" cy="526974"/>
          </a:xfrm>
        </p:grpSpPr>
        <p:sp>
          <p:nvSpPr>
            <p:cNvPr id="129" name="Hexagon 128">
              <a:extLst>
                <a:ext uri="{FF2B5EF4-FFF2-40B4-BE49-F238E27FC236}">
                  <a16:creationId xmlns:a16="http://schemas.microsoft.com/office/drawing/2014/main" id="{2F56B4DA-ADD5-814F-978D-A8F66F68FD1E}"/>
                </a:ext>
              </a:extLst>
            </p:cNvPr>
            <p:cNvSpPr/>
            <p:nvPr/>
          </p:nvSpPr>
          <p:spPr>
            <a:xfrm>
              <a:off x="2245898" y="1776421"/>
              <a:ext cx="611290" cy="526974"/>
            </a:xfrm>
            <a:prstGeom prst="hexagon">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pic>
          <p:nvPicPr>
            <p:cNvPr id="137" name="Graphic 136">
              <a:extLst>
                <a:ext uri="{FF2B5EF4-FFF2-40B4-BE49-F238E27FC236}">
                  <a16:creationId xmlns:a16="http://schemas.microsoft.com/office/drawing/2014/main" id="{96F4FC16-6D4B-0B49-80A5-6FDF00E06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nvGrpSpPr>
          <p:cNvPr id="140" name="Group 139">
            <a:extLst>
              <a:ext uri="{FF2B5EF4-FFF2-40B4-BE49-F238E27FC236}">
                <a16:creationId xmlns:a16="http://schemas.microsoft.com/office/drawing/2014/main" id="{FA2C5B06-66A7-0440-B038-6AD31A73E049}"/>
              </a:ext>
            </a:extLst>
          </p:cNvPr>
          <p:cNvGrpSpPr/>
          <p:nvPr/>
        </p:nvGrpSpPr>
        <p:grpSpPr>
          <a:xfrm>
            <a:off x="1917651" y="3842571"/>
            <a:ext cx="1193720" cy="1028167"/>
            <a:chOff x="7826607" y="2845061"/>
            <a:chExt cx="1263964" cy="1088670"/>
          </a:xfrm>
          <a:solidFill>
            <a:schemeClr val="bg1"/>
          </a:solidFill>
        </p:grpSpPr>
        <p:sp>
          <p:nvSpPr>
            <p:cNvPr id="141" name="Hexagon 140">
              <a:extLst>
                <a:ext uri="{FF2B5EF4-FFF2-40B4-BE49-F238E27FC236}">
                  <a16:creationId xmlns:a16="http://schemas.microsoft.com/office/drawing/2014/main" id="{3D804C6F-C6D8-0046-9D25-746324AF1A37}"/>
                </a:ext>
              </a:extLst>
            </p:cNvPr>
            <p:cNvSpPr/>
            <p:nvPr/>
          </p:nvSpPr>
          <p:spPr>
            <a:xfrm>
              <a:off x="7826607" y="2845061"/>
              <a:ext cx="1263964" cy="1088670"/>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42" name="Graphic 1030">
              <a:extLst>
                <a:ext uri="{FF2B5EF4-FFF2-40B4-BE49-F238E27FC236}">
                  <a16:creationId xmlns:a16="http://schemas.microsoft.com/office/drawing/2014/main" id="{1563F42B-3A96-0B4F-8A8B-D6F095F380EA}"/>
                </a:ext>
              </a:extLst>
            </p:cNvPr>
            <p:cNvGrpSpPr/>
            <p:nvPr/>
          </p:nvGrpSpPr>
          <p:grpSpPr>
            <a:xfrm>
              <a:off x="8138174" y="3169111"/>
              <a:ext cx="640831" cy="440571"/>
              <a:chOff x="5867400" y="3271837"/>
              <a:chExt cx="457200" cy="314325"/>
            </a:xfrm>
            <a:grpFill/>
          </p:grpSpPr>
          <p:sp>
            <p:nvSpPr>
              <p:cNvPr id="143" name="Freeform: Shape 230">
                <a:extLst>
                  <a:ext uri="{FF2B5EF4-FFF2-40B4-BE49-F238E27FC236}">
                    <a16:creationId xmlns:a16="http://schemas.microsoft.com/office/drawing/2014/main" id="{6935BF41-BDB4-C442-9E6A-F42F6334A228}"/>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chemeClr val="bg2"/>
                </a:solidFill>
                <a:prstDash val="solid"/>
                <a:miter/>
              </a:ln>
            </p:spPr>
            <p:txBody>
              <a:bodyPr rtlCol="0" anchor="ctr"/>
              <a:lstStyle/>
              <a:p>
                <a:endParaRPr lang="en-GB"/>
              </a:p>
            </p:txBody>
          </p:sp>
          <p:sp>
            <p:nvSpPr>
              <p:cNvPr id="144" name="Freeform: Shape 231">
                <a:extLst>
                  <a:ext uri="{FF2B5EF4-FFF2-40B4-BE49-F238E27FC236}">
                    <a16:creationId xmlns:a16="http://schemas.microsoft.com/office/drawing/2014/main" id="{9FBF8E81-0D8D-E44A-9A6F-8F32955C8A57}"/>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chemeClr val="bg2"/>
                </a:solidFill>
                <a:prstDash val="solid"/>
                <a:miter/>
              </a:ln>
            </p:spPr>
            <p:txBody>
              <a:bodyPr rtlCol="0" anchor="ctr"/>
              <a:lstStyle/>
              <a:p>
                <a:endParaRPr lang="en-GB"/>
              </a:p>
            </p:txBody>
          </p:sp>
          <p:sp>
            <p:nvSpPr>
              <p:cNvPr id="145" name="Freeform: Shape 232">
                <a:extLst>
                  <a:ext uri="{FF2B5EF4-FFF2-40B4-BE49-F238E27FC236}">
                    <a16:creationId xmlns:a16="http://schemas.microsoft.com/office/drawing/2014/main" id="{168076C6-6922-A443-8E81-73E9F7462684}"/>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chemeClr val="bg2"/>
                </a:solidFill>
                <a:prstDash val="solid"/>
                <a:miter/>
              </a:ln>
            </p:spPr>
            <p:txBody>
              <a:bodyPr rtlCol="0" anchor="ctr"/>
              <a:lstStyle/>
              <a:p>
                <a:endParaRPr lang="en-GB"/>
              </a:p>
            </p:txBody>
          </p:sp>
          <p:sp>
            <p:nvSpPr>
              <p:cNvPr id="146" name="Freeform: Shape 233">
                <a:extLst>
                  <a:ext uri="{FF2B5EF4-FFF2-40B4-BE49-F238E27FC236}">
                    <a16:creationId xmlns:a16="http://schemas.microsoft.com/office/drawing/2014/main" id="{575A4CCD-7AC9-4541-87A9-D7AB9397E484}"/>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chemeClr val="bg2"/>
                </a:solidFill>
                <a:prstDash val="solid"/>
                <a:miter/>
              </a:ln>
            </p:spPr>
            <p:txBody>
              <a:bodyPr rtlCol="0" anchor="ctr"/>
              <a:lstStyle/>
              <a:p>
                <a:endParaRPr lang="en-GB"/>
              </a:p>
            </p:txBody>
          </p:sp>
          <p:sp>
            <p:nvSpPr>
              <p:cNvPr id="147" name="Freeform: Shape 234">
                <a:extLst>
                  <a:ext uri="{FF2B5EF4-FFF2-40B4-BE49-F238E27FC236}">
                    <a16:creationId xmlns:a16="http://schemas.microsoft.com/office/drawing/2014/main" id="{1B3A2672-1897-D649-95B9-8B05C6D0E261}"/>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chemeClr val="bg2"/>
                </a:solidFill>
                <a:prstDash val="solid"/>
                <a:miter/>
              </a:ln>
            </p:spPr>
            <p:txBody>
              <a:bodyPr rtlCol="0" anchor="ctr"/>
              <a:lstStyle/>
              <a:p>
                <a:endParaRPr lang="en-GB"/>
              </a:p>
            </p:txBody>
          </p:sp>
          <p:sp>
            <p:nvSpPr>
              <p:cNvPr id="148" name="Freeform: Shape 235">
                <a:extLst>
                  <a:ext uri="{FF2B5EF4-FFF2-40B4-BE49-F238E27FC236}">
                    <a16:creationId xmlns:a16="http://schemas.microsoft.com/office/drawing/2014/main" id="{8F28D4CC-0175-AB4D-84A8-EF492E0C4FE2}"/>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chemeClr val="bg2"/>
                </a:solidFill>
                <a:prstDash val="solid"/>
                <a:miter/>
              </a:ln>
            </p:spPr>
            <p:txBody>
              <a:bodyPr rtlCol="0" anchor="ctr"/>
              <a:lstStyle/>
              <a:p>
                <a:endParaRPr lang="en-GB"/>
              </a:p>
            </p:txBody>
          </p:sp>
          <p:sp>
            <p:nvSpPr>
              <p:cNvPr id="149" name="Freeform: Shape 236">
                <a:extLst>
                  <a:ext uri="{FF2B5EF4-FFF2-40B4-BE49-F238E27FC236}">
                    <a16:creationId xmlns:a16="http://schemas.microsoft.com/office/drawing/2014/main" id="{AB57FDC2-0F84-634D-8F5E-2D7D7C3932C3}"/>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chemeClr val="bg2"/>
                </a:solidFill>
                <a:prstDash val="solid"/>
                <a:miter/>
              </a:ln>
            </p:spPr>
            <p:txBody>
              <a:bodyPr rtlCol="0" anchor="ctr"/>
              <a:lstStyle/>
              <a:p>
                <a:endParaRPr lang="en-GB"/>
              </a:p>
            </p:txBody>
          </p:sp>
        </p:grpSp>
      </p:grpSp>
      <p:grpSp>
        <p:nvGrpSpPr>
          <p:cNvPr id="150" name="Group 149">
            <a:extLst>
              <a:ext uri="{FF2B5EF4-FFF2-40B4-BE49-F238E27FC236}">
                <a16:creationId xmlns:a16="http://schemas.microsoft.com/office/drawing/2014/main" id="{AE62785E-8789-734A-A12F-6E9647662D12}"/>
              </a:ext>
            </a:extLst>
          </p:cNvPr>
          <p:cNvGrpSpPr/>
          <p:nvPr/>
        </p:nvGrpSpPr>
        <p:grpSpPr>
          <a:xfrm>
            <a:off x="4857968" y="1725957"/>
            <a:ext cx="1193720" cy="1028166"/>
            <a:chOff x="3411256" y="4806183"/>
            <a:chExt cx="986400" cy="849600"/>
          </a:xfrm>
          <a:solidFill>
            <a:schemeClr val="bg1"/>
          </a:solidFill>
        </p:grpSpPr>
        <p:sp>
          <p:nvSpPr>
            <p:cNvPr id="151" name="Hexagon 150">
              <a:extLst>
                <a:ext uri="{FF2B5EF4-FFF2-40B4-BE49-F238E27FC236}">
                  <a16:creationId xmlns:a16="http://schemas.microsoft.com/office/drawing/2014/main" id="{24D0BC7D-A1FB-7A44-95E2-C265D2992DD2}"/>
                </a:ext>
              </a:extLst>
            </p:cNvPr>
            <p:cNvSpPr/>
            <p:nvPr/>
          </p:nvSpPr>
          <p:spPr>
            <a:xfrm>
              <a:off x="3411256" y="4806183"/>
              <a:ext cx="986400" cy="849600"/>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52" name="Graphic 36">
              <a:extLst>
                <a:ext uri="{FF2B5EF4-FFF2-40B4-BE49-F238E27FC236}">
                  <a16:creationId xmlns:a16="http://schemas.microsoft.com/office/drawing/2014/main" id="{F19127CD-5CC9-4848-B50B-6817E3F77CBA}"/>
                </a:ext>
              </a:extLst>
            </p:cNvPr>
            <p:cNvGrpSpPr/>
            <p:nvPr/>
          </p:nvGrpSpPr>
          <p:grpSpPr>
            <a:xfrm>
              <a:off x="3641268" y="4989727"/>
              <a:ext cx="526376" cy="482512"/>
              <a:chOff x="5867400" y="3219450"/>
              <a:chExt cx="457200" cy="419100"/>
            </a:xfrm>
            <a:grpFill/>
          </p:grpSpPr>
          <p:sp>
            <p:nvSpPr>
              <p:cNvPr id="153" name="Freeform: Shape 186">
                <a:extLst>
                  <a:ext uri="{FF2B5EF4-FFF2-40B4-BE49-F238E27FC236}">
                    <a16:creationId xmlns:a16="http://schemas.microsoft.com/office/drawing/2014/main" id="{6D52B4CD-A8A7-DA42-AE39-F2E0A58BAC55}"/>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chemeClr val="bg2"/>
                </a:solidFill>
                <a:prstDash val="solid"/>
                <a:miter/>
              </a:ln>
            </p:spPr>
            <p:txBody>
              <a:bodyPr rtlCol="0" anchor="ctr"/>
              <a:lstStyle/>
              <a:p>
                <a:endParaRPr lang="en-GB"/>
              </a:p>
            </p:txBody>
          </p:sp>
          <p:sp>
            <p:nvSpPr>
              <p:cNvPr id="154" name="Freeform: Shape 187">
                <a:extLst>
                  <a:ext uri="{FF2B5EF4-FFF2-40B4-BE49-F238E27FC236}">
                    <a16:creationId xmlns:a16="http://schemas.microsoft.com/office/drawing/2014/main" id="{3BF30F84-3E0F-3145-BCC0-072FB0BD98E0}"/>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chemeClr val="bg2"/>
                </a:solidFill>
                <a:prstDash val="solid"/>
                <a:miter/>
              </a:ln>
            </p:spPr>
            <p:txBody>
              <a:bodyPr rtlCol="0" anchor="ctr"/>
              <a:lstStyle/>
              <a:p>
                <a:endParaRPr lang="en-GB"/>
              </a:p>
            </p:txBody>
          </p:sp>
        </p:grpSp>
      </p:grpSp>
      <p:grpSp>
        <p:nvGrpSpPr>
          <p:cNvPr id="155" name="Group 154">
            <a:extLst>
              <a:ext uri="{FF2B5EF4-FFF2-40B4-BE49-F238E27FC236}">
                <a16:creationId xmlns:a16="http://schemas.microsoft.com/office/drawing/2014/main" id="{78C53950-DE40-7D4F-805F-FA912C83A209}"/>
              </a:ext>
            </a:extLst>
          </p:cNvPr>
          <p:cNvGrpSpPr/>
          <p:nvPr/>
        </p:nvGrpSpPr>
        <p:grpSpPr>
          <a:xfrm>
            <a:off x="3937818" y="3836226"/>
            <a:ext cx="1193720" cy="1040110"/>
            <a:chOff x="7314342" y="2692747"/>
            <a:chExt cx="1449022" cy="1262558"/>
          </a:xfrm>
          <a:solidFill>
            <a:schemeClr val="bg1"/>
          </a:solidFill>
        </p:grpSpPr>
        <p:sp>
          <p:nvSpPr>
            <p:cNvPr id="156" name="Hexagon 155">
              <a:extLst>
                <a:ext uri="{FF2B5EF4-FFF2-40B4-BE49-F238E27FC236}">
                  <a16:creationId xmlns:a16="http://schemas.microsoft.com/office/drawing/2014/main" id="{D6D2BF6A-74FD-8E4C-9EB9-BD1EBE53A6E0}"/>
                </a:ext>
              </a:extLst>
            </p:cNvPr>
            <p:cNvSpPr/>
            <p:nvPr/>
          </p:nvSpPr>
          <p:spPr>
            <a:xfrm>
              <a:off x="7314342" y="2692747"/>
              <a:ext cx="1449022" cy="1262558"/>
            </a:xfrm>
            <a:prstGeom prst="hexagon">
              <a:avLst/>
            </a:prstGeom>
            <a:grp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schemeClr val="bg2"/>
                </a:solidFill>
                <a:effectLst/>
                <a:uLnTx/>
                <a:uFillTx/>
                <a:latin typeface="Arial" panose="020B0604020202020204"/>
                <a:ea typeface="+mn-ea"/>
                <a:cs typeface="+mn-cs"/>
              </a:endParaRPr>
            </a:p>
          </p:txBody>
        </p:sp>
        <p:grpSp>
          <p:nvGrpSpPr>
            <p:cNvPr id="157" name="Graphic 9">
              <a:extLst>
                <a:ext uri="{FF2B5EF4-FFF2-40B4-BE49-F238E27FC236}">
                  <a16:creationId xmlns:a16="http://schemas.microsoft.com/office/drawing/2014/main" id="{E24B957C-F8FF-D84D-9E0E-F2920DFA14F6}"/>
                </a:ext>
              </a:extLst>
            </p:cNvPr>
            <p:cNvGrpSpPr/>
            <p:nvPr/>
          </p:nvGrpSpPr>
          <p:grpSpPr>
            <a:xfrm>
              <a:off x="7700718" y="2946574"/>
              <a:ext cx="676269" cy="754905"/>
              <a:chOff x="5891212" y="3200400"/>
              <a:chExt cx="409575" cy="457200"/>
            </a:xfrm>
            <a:grpFill/>
          </p:grpSpPr>
          <p:sp>
            <p:nvSpPr>
              <p:cNvPr id="158" name="Freeform: Shape 11">
                <a:extLst>
                  <a:ext uri="{FF2B5EF4-FFF2-40B4-BE49-F238E27FC236}">
                    <a16:creationId xmlns:a16="http://schemas.microsoft.com/office/drawing/2014/main" id="{5E94C3C5-206B-DD44-9F08-E6139504D4D6}"/>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chemeClr val="bg2"/>
                </a:solidFill>
                <a:prstDash val="solid"/>
                <a:round/>
              </a:ln>
            </p:spPr>
            <p:txBody>
              <a:bodyPr rtlCol="0" anchor="ctr"/>
              <a:lstStyle/>
              <a:p>
                <a:endParaRPr lang="en-GB"/>
              </a:p>
            </p:txBody>
          </p:sp>
          <p:sp>
            <p:nvSpPr>
              <p:cNvPr id="159" name="Freeform: Shape 12">
                <a:extLst>
                  <a:ext uri="{FF2B5EF4-FFF2-40B4-BE49-F238E27FC236}">
                    <a16:creationId xmlns:a16="http://schemas.microsoft.com/office/drawing/2014/main" id="{0C9CF144-05BD-0F4E-AB9A-93E8A598BA84}"/>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chemeClr val="bg2"/>
                </a:solidFill>
                <a:prstDash val="solid"/>
                <a:round/>
              </a:ln>
            </p:spPr>
            <p:txBody>
              <a:bodyPr rtlCol="0" anchor="ctr"/>
              <a:lstStyle/>
              <a:p>
                <a:endParaRPr lang="en-GB"/>
              </a:p>
            </p:txBody>
          </p:sp>
          <p:sp>
            <p:nvSpPr>
              <p:cNvPr id="160" name="Freeform: Shape 13">
                <a:extLst>
                  <a:ext uri="{FF2B5EF4-FFF2-40B4-BE49-F238E27FC236}">
                    <a16:creationId xmlns:a16="http://schemas.microsoft.com/office/drawing/2014/main" id="{D3508528-D5C1-CE48-B604-2BFC54AE0188}"/>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chemeClr val="bg2"/>
                </a:solidFill>
                <a:prstDash val="solid"/>
                <a:round/>
              </a:ln>
            </p:spPr>
            <p:txBody>
              <a:bodyPr rtlCol="0" anchor="ctr"/>
              <a:lstStyle/>
              <a:p>
                <a:endParaRPr lang="en-GB"/>
              </a:p>
            </p:txBody>
          </p:sp>
          <p:sp>
            <p:nvSpPr>
              <p:cNvPr id="161" name="Freeform: Shape 15">
                <a:extLst>
                  <a:ext uri="{FF2B5EF4-FFF2-40B4-BE49-F238E27FC236}">
                    <a16:creationId xmlns:a16="http://schemas.microsoft.com/office/drawing/2014/main" id="{EF04F72F-DC0B-2748-852A-12E7718EFDC0}"/>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chemeClr val="bg2"/>
                </a:solidFill>
                <a:prstDash val="solid"/>
                <a:round/>
              </a:ln>
            </p:spPr>
            <p:txBody>
              <a:bodyPr rtlCol="0" anchor="ctr"/>
              <a:lstStyle/>
              <a:p>
                <a:endParaRPr lang="en-GB"/>
              </a:p>
            </p:txBody>
          </p:sp>
          <p:sp>
            <p:nvSpPr>
              <p:cNvPr id="162" name="Freeform: Shape 16">
                <a:extLst>
                  <a:ext uri="{FF2B5EF4-FFF2-40B4-BE49-F238E27FC236}">
                    <a16:creationId xmlns:a16="http://schemas.microsoft.com/office/drawing/2014/main" id="{F4899738-F588-9040-9828-0CD40262942D}"/>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chemeClr val="bg2"/>
                </a:solidFill>
                <a:prstDash val="solid"/>
                <a:round/>
              </a:ln>
            </p:spPr>
            <p:txBody>
              <a:bodyPr rtlCol="0" anchor="ctr"/>
              <a:lstStyle/>
              <a:p>
                <a:endParaRPr lang="en-GB"/>
              </a:p>
            </p:txBody>
          </p:sp>
          <p:sp>
            <p:nvSpPr>
              <p:cNvPr id="165" name="Freeform: Shape 17">
                <a:extLst>
                  <a:ext uri="{FF2B5EF4-FFF2-40B4-BE49-F238E27FC236}">
                    <a16:creationId xmlns:a16="http://schemas.microsoft.com/office/drawing/2014/main" id="{52918EAF-532D-2C4B-B211-C5636A0DFA86}"/>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chemeClr val="bg2"/>
                </a:solidFill>
                <a:prstDash val="solid"/>
                <a:round/>
              </a:ln>
            </p:spPr>
            <p:txBody>
              <a:bodyPr rtlCol="0" anchor="ctr"/>
              <a:lstStyle/>
              <a:p>
                <a:endParaRPr lang="en-GB"/>
              </a:p>
            </p:txBody>
          </p:sp>
          <p:sp>
            <p:nvSpPr>
              <p:cNvPr id="166" name="Freeform: Shape 155">
                <a:extLst>
                  <a:ext uri="{FF2B5EF4-FFF2-40B4-BE49-F238E27FC236}">
                    <a16:creationId xmlns:a16="http://schemas.microsoft.com/office/drawing/2014/main" id="{9E885F76-99BE-0349-B2DC-E34B3E4F2B98}"/>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chemeClr val="bg2"/>
                </a:solidFill>
                <a:prstDash val="solid"/>
                <a:round/>
              </a:ln>
            </p:spPr>
            <p:txBody>
              <a:bodyPr rtlCol="0" anchor="ctr"/>
              <a:lstStyle/>
              <a:p>
                <a:endParaRPr lang="en-GB"/>
              </a:p>
            </p:txBody>
          </p:sp>
          <p:sp>
            <p:nvSpPr>
              <p:cNvPr id="167" name="Freeform: Shape 156">
                <a:extLst>
                  <a:ext uri="{FF2B5EF4-FFF2-40B4-BE49-F238E27FC236}">
                    <a16:creationId xmlns:a16="http://schemas.microsoft.com/office/drawing/2014/main" id="{E65E0F7E-60C3-1945-B766-E43350534C52}"/>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chemeClr val="bg2"/>
                </a:solidFill>
                <a:prstDash val="solid"/>
                <a:round/>
              </a:ln>
            </p:spPr>
            <p:txBody>
              <a:bodyPr rtlCol="0" anchor="ctr"/>
              <a:lstStyle/>
              <a:p>
                <a:endParaRPr lang="en-GB"/>
              </a:p>
            </p:txBody>
          </p:sp>
          <p:sp>
            <p:nvSpPr>
              <p:cNvPr id="168" name="Freeform: Shape 157">
                <a:extLst>
                  <a:ext uri="{FF2B5EF4-FFF2-40B4-BE49-F238E27FC236}">
                    <a16:creationId xmlns:a16="http://schemas.microsoft.com/office/drawing/2014/main" id="{B3C5276F-DBE8-2147-9469-08417C25A2AD}"/>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chemeClr val="bg2"/>
                </a:solidFill>
                <a:prstDash val="solid"/>
                <a:round/>
              </a:ln>
            </p:spPr>
            <p:txBody>
              <a:bodyPr rtlCol="0" anchor="ctr"/>
              <a:lstStyle/>
              <a:p>
                <a:endParaRPr lang="en-GB"/>
              </a:p>
            </p:txBody>
          </p:sp>
          <p:sp>
            <p:nvSpPr>
              <p:cNvPr id="169" name="Freeform: Shape 158">
                <a:extLst>
                  <a:ext uri="{FF2B5EF4-FFF2-40B4-BE49-F238E27FC236}">
                    <a16:creationId xmlns:a16="http://schemas.microsoft.com/office/drawing/2014/main" id="{493F1D67-E5D9-7940-AD7F-AF7FC173E438}"/>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chemeClr val="bg2"/>
                </a:solidFill>
                <a:prstDash val="solid"/>
                <a:round/>
              </a:ln>
            </p:spPr>
            <p:txBody>
              <a:bodyPr rtlCol="0" anchor="ctr"/>
              <a:lstStyle/>
              <a:p>
                <a:endParaRPr lang="en-GB"/>
              </a:p>
            </p:txBody>
          </p:sp>
          <p:sp>
            <p:nvSpPr>
              <p:cNvPr id="170" name="Freeform: Shape 159">
                <a:extLst>
                  <a:ext uri="{FF2B5EF4-FFF2-40B4-BE49-F238E27FC236}">
                    <a16:creationId xmlns:a16="http://schemas.microsoft.com/office/drawing/2014/main" id="{3119DAAB-31CD-3D49-9D19-603E657DF563}"/>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chemeClr val="bg2"/>
                </a:solidFill>
                <a:prstDash val="solid"/>
                <a:round/>
              </a:ln>
            </p:spPr>
            <p:txBody>
              <a:bodyPr rtlCol="0" anchor="ctr"/>
              <a:lstStyle/>
              <a:p>
                <a:endParaRPr lang="en-GB"/>
              </a:p>
            </p:txBody>
          </p:sp>
          <p:sp>
            <p:nvSpPr>
              <p:cNvPr id="171" name="Freeform: Shape 160">
                <a:extLst>
                  <a:ext uri="{FF2B5EF4-FFF2-40B4-BE49-F238E27FC236}">
                    <a16:creationId xmlns:a16="http://schemas.microsoft.com/office/drawing/2014/main" id="{BBF8CC79-A282-6E45-8190-5B4F21C77A7B}"/>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chemeClr val="bg2"/>
                </a:solidFill>
                <a:prstDash val="solid"/>
                <a:round/>
              </a:ln>
            </p:spPr>
            <p:txBody>
              <a:bodyPr rtlCol="0" anchor="ctr"/>
              <a:lstStyle/>
              <a:p>
                <a:endParaRPr lang="en-GB"/>
              </a:p>
            </p:txBody>
          </p:sp>
          <p:sp>
            <p:nvSpPr>
              <p:cNvPr id="172" name="Freeform: Shape 161">
                <a:extLst>
                  <a:ext uri="{FF2B5EF4-FFF2-40B4-BE49-F238E27FC236}">
                    <a16:creationId xmlns:a16="http://schemas.microsoft.com/office/drawing/2014/main" id="{564D1E14-CC7E-5845-A3A2-35BE15582017}"/>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chemeClr val="bg2"/>
                </a:solidFill>
                <a:prstDash val="solid"/>
                <a:round/>
              </a:ln>
            </p:spPr>
            <p:txBody>
              <a:bodyPr rtlCol="0" anchor="ctr"/>
              <a:lstStyle/>
              <a:p>
                <a:endParaRPr lang="en-GB"/>
              </a:p>
            </p:txBody>
          </p:sp>
          <p:sp>
            <p:nvSpPr>
              <p:cNvPr id="173" name="Freeform: Shape 162">
                <a:extLst>
                  <a:ext uri="{FF2B5EF4-FFF2-40B4-BE49-F238E27FC236}">
                    <a16:creationId xmlns:a16="http://schemas.microsoft.com/office/drawing/2014/main" id="{2D0F2701-3FA9-F645-847F-1EF181C0C194}"/>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chemeClr val="bg2"/>
                </a:solidFill>
                <a:prstDash val="solid"/>
                <a:round/>
              </a:ln>
            </p:spPr>
            <p:txBody>
              <a:bodyPr rtlCol="0" anchor="ctr"/>
              <a:lstStyle/>
              <a:p>
                <a:endParaRPr lang="en-GB"/>
              </a:p>
            </p:txBody>
          </p:sp>
        </p:grpSp>
      </p:grpSp>
    </p:spTree>
    <p:extLst>
      <p:ext uri="{BB962C8B-B14F-4D97-AF65-F5344CB8AC3E}">
        <p14:creationId xmlns:p14="http://schemas.microsoft.com/office/powerpoint/2010/main" val="999344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578DF110-813F-5F46-A63B-BF9428B22A61}"/>
              </a:ext>
            </a:extLst>
          </p:cNvPr>
          <p:cNvSpPr/>
          <p:nvPr/>
        </p:nvSpPr>
        <p:spPr>
          <a:xfrm>
            <a:off x="576072" y="998525"/>
            <a:ext cx="11219936" cy="5116010"/>
          </a:xfrm>
          <a:prstGeom prst="rect">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3" name="Rectangle 222">
            <a:extLst>
              <a:ext uri="{FF2B5EF4-FFF2-40B4-BE49-F238E27FC236}">
                <a16:creationId xmlns:a16="http://schemas.microsoft.com/office/drawing/2014/main" id="{E043856A-D0E8-784C-8E38-ECA4816D4A3F}"/>
              </a:ext>
            </a:extLst>
          </p:cNvPr>
          <p:cNvSpPr/>
          <p:nvPr/>
        </p:nvSpPr>
        <p:spPr>
          <a:xfrm rot="16200000">
            <a:off x="6778587" y="1432474"/>
            <a:ext cx="5130247" cy="4248110"/>
          </a:xfrm>
          <a:prstGeom prst="rect">
            <a:avLst/>
          </a:prstGeom>
          <a:solidFill>
            <a:schemeClr val="bg1"/>
          </a:solidFill>
          <a:ln>
            <a:noFill/>
            <a:prstDash val="dash"/>
          </a:ln>
          <a:effectLst>
            <a:outerShdw blurRad="76200" dist="38100" algn="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14" name="Group 213">
            <a:extLst>
              <a:ext uri="{FF2B5EF4-FFF2-40B4-BE49-F238E27FC236}">
                <a16:creationId xmlns:a16="http://schemas.microsoft.com/office/drawing/2014/main" id="{1E0E3FCF-4E20-1C41-BB5C-6342807AA276}"/>
              </a:ext>
            </a:extLst>
          </p:cNvPr>
          <p:cNvGrpSpPr/>
          <p:nvPr/>
        </p:nvGrpSpPr>
        <p:grpSpPr>
          <a:xfrm flipH="1">
            <a:off x="-13925" y="2588133"/>
            <a:ext cx="5213591" cy="4040572"/>
            <a:chOff x="2671786" y="1476587"/>
            <a:chExt cx="4644702" cy="3599679"/>
          </a:xfrm>
        </p:grpSpPr>
        <p:sp>
          <p:nvSpPr>
            <p:cNvPr id="215" name="Hexagon 214">
              <a:extLst>
                <a:ext uri="{FF2B5EF4-FFF2-40B4-BE49-F238E27FC236}">
                  <a16:creationId xmlns:a16="http://schemas.microsoft.com/office/drawing/2014/main" id="{AC2EC24E-2464-0A4B-B059-A8FAC6CDF1FA}"/>
                </a:ext>
              </a:extLst>
            </p:cNvPr>
            <p:cNvSpPr/>
            <p:nvPr/>
          </p:nvSpPr>
          <p:spPr>
            <a:xfrm>
              <a:off x="5281338" y="2198264"/>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16" name="Hexagon 215">
              <a:extLst>
                <a:ext uri="{FF2B5EF4-FFF2-40B4-BE49-F238E27FC236}">
                  <a16:creationId xmlns:a16="http://schemas.microsoft.com/office/drawing/2014/main" id="{94BFBE0A-AA32-3243-8E54-C9C81056AF3D}"/>
                </a:ext>
              </a:extLst>
            </p:cNvPr>
            <p:cNvSpPr/>
            <p:nvPr/>
          </p:nvSpPr>
          <p:spPr>
            <a:xfrm>
              <a:off x="4341750" y="219950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17" name="Hexagon 216">
              <a:extLst>
                <a:ext uri="{FF2B5EF4-FFF2-40B4-BE49-F238E27FC236}">
                  <a16:creationId xmlns:a16="http://schemas.microsoft.com/office/drawing/2014/main" id="{39E3243A-A7D4-9C4E-A1FB-33AC97021D79}"/>
                </a:ext>
              </a:extLst>
            </p:cNvPr>
            <p:cNvSpPr/>
            <p:nvPr/>
          </p:nvSpPr>
          <p:spPr>
            <a:xfrm>
              <a:off x="3976563"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18" name="Hexagon 217">
              <a:extLst>
                <a:ext uri="{FF2B5EF4-FFF2-40B4-BE49-F238E27FC236}">
                  <a16:creationId xmlns:a16="http://schemas.microsoft.com/office/drawing/2014/main" id="{8541857B-626F-8D48-8C78-10093E0BD586}"/>
                </a:ext>
              </a:extLst>
            </p:cNvPr>
            <p:cNvSpPr/>
            <p:nvPr/>
          </p:nvSpPr>
          <p:spPr>
            <a:xfrm>
              <a:off x="4341750"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19" name="Hexagon 218">
              <a:extLst>
                <a:ext uri="{FF2B5EF4-FFF2-40B4-BE49-F238E27FC236}">
                  <a16:creationId xmlns:a16="http://schemas.microsoft.com/office/drawing/2014/main" id="{24C4DCFD-C563-A94F-A4EB-78E3AC40AC34}"/>
                </a:ext>
              </a:extLst>
            </p:cNvPr>
            <p:cNvSpPr/>
            <p:nvPr/>
          </p:nvSpPr>
          <p:spPr>
            <a:xfrm>
              <a:off x="5281337"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0" name="Hexagon 219">
              <a:extLst>
                <a:ext uri="{FF2B5EF4-FFF2-40B4-BE49-F238E27FC236}">
                  <a16:creationId xmlns:a16="http://schemas.microsoft.com/office/drawing/2014/main" id="{A8A5C242-23F1-BE49-A550-018A922DF60D}"/>
                </a:ext>
              </a:extLst>
            </p:cNvPr>
            <p:cNvSpPr/>
            <p:nvPr/>
          </p:nvSpPr>
          <p:spPr>
            <a:xfrm>
              <a:off x="5646525" y="2918075"/>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1" name="Hexagon 220">
              <a:extLst>
                <a:ext uri="{FF2B5EF4-FFF2-40B4-BE49-F238E27FC236}">
                  <a16:creationId xmlns:a16="http://schemas.microsoft.com/office/drawing/2014/main" id="{5F6E5735-68DF-B04A-A9D3-56B9180EE9C7}"/>
                </a:ext>
              </a:extLst>
            </p:cNvPr>
            <p:cNvSpPr/>
            <p:nvPr/>
          </p:nvSpPr>
          <p:spPr>
            <a:xfrm>
              <a:off x="2671786" y="3636643"/>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22" name="Hexagon 221">
              <a:extLst>
                <a:ext uri="{FF2B5EF4-FFF2-40B4-BE49-F238E27FC236}">
                  <a16:creationId xmlns:a16="http://schemas.microsoft.com/office/drawing/2014/main" id="{57AAAD39-D46D-1D4F-9D60-6167CDE04DE4}"/>
                </a:ext>
              </a:extLst>
            </p:cNvPr>
            <p:cNvSpPr/>
            <p:nvPr/>
          </p:nvSpPr>
          <p:spPr>
            <a:xfrm>
              <a:off x="5646525" y="1476587"/>
              <a:ext cx="1669963" cy="1439623"/>
            </a:xfrm>
            <a:prstGeom prst="hexagon">
              <a:avLst/>
            </a:prstGeom>
            <a:noFill/>
            <a:ln>
              <a:solidFill>
                <a:schemeClr val="bg1">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5" name="Title 14">
            <a:extLst>
              <a:ext uri="{FF2B5EF4-FFF2-40B4-BE49-F238E27FC236}">
                <a16:creationId xmlns:a16="http://schemas.microsoft.com/office/drawing/2014/main" id="{6B5A9285-E384-E64A-BE52-7C6DE29E58EE}"/>
              </a:ext>
            </a:extLst>
          </p:cNvPr>
          <p:cNvSpPr>
            <a:spLocks noGrp="1"/>
          </p:cNvSpPr>
          <p:nvPr>
            <p:ph type="title"/>
          </p:nvPr>
        </p:nvSpPr>
        <p:spPr>
          <a:xfrm>
            <a:off x="576072" y="320040"/>
            <a:ext cx="8640063" cy="457200"/>
          </a:xfrm>
        </p:spPr>
        <p:txBody>
          <a:bodyPr/>
          <a:lstStyle/>
          <a:p>
            <a:r>
              <a:rPr lang="en-US" dirty="0">
                <a:latin typeface="+mn-lt"/>
              </a:rPr>
              <a:t>Safety Reporting Harmonization Working Group</a:t>
            </a:r>
          </a:p>
        </p:txBody>
      </p:sp>
      <p:pic>
        <p:nvPicPr>
          <p:cNvPr id="203" name="Picture 202" descr="Foursquare | The Two-Woman Crusade">
            <a:extLst>
              <a:ext uri="{FF2B5EF4-FFF2-40B4-BE49-F238E27FC236}">
                <a16:creationId xmlns:a16="http://schemas.microsoft.com/office/drawing/2014/main" id="{90920810-C829-C748-95C5-EB72F923BD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1366" y="1325599"/>
            <a:ext cx="4216400" cy="4216400"/>
          </a:xfrm>
          <a:prstGeom prst="rect">
            <a:avLst/>
          </a:prstGeom>
        </p:spPr>
      </p:pic>
      <p:graphicFrame>
        <p:nvGraphicFramePr>
          <p:cNvPr id="205" name="Diagram 204">
            <a:extLst>
              <a:ext uri="{FF2B5EF4-FFF2-40B4-BE49-F238E27FC236}">
                <a16:creationId xmlns:a16="http://schemas.microsoft.com/office/drawing/2014/main" id="{72142717-7F29-EE40-BC15-FA2F2E622B3A}"/>
              </a:ext>
            </a:extLst>
          </p:cNvPr>
          <p:cNvGraphicFramePr/>
          <p:nvPr>
            <p:extLst>
              <p:ext uri="{D42A27DB-BD31-4B8C-83A1-F6EECF244321}">
                <p14:modId xmlns:p14="http://schemas.microsoft.com/office/powerpoint/2010/main" val="1945701508"/>
              </p:ext>
            </p:extLst>
          </p:nvPr>
        </p:nvGraphicFramePr>
        <p:xfrm>
          <a:off x="-52799" y="858712"/>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6" name="Picture 205" descr="INCOSE UK | INCOSE UK Groups">
            <a:extLst>
              <a:ext uri="{FF2B5EF4-FFF2-40B4-BE49-F238E27FC236}">
                <a16:creationId xmlns:a16="http://schemas.microsoft.com/office/drawing/2014/main" id="{AAF88111-A429-1445-B119-F0BCABF6C72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841280" y="2809023"/>
            <a:ext cx="2339842" cy="1518044"/>
          </a:xfrm>
          <a:prstGeom prst="rect">
            <a:avLst/>
          </a:prstGeom>
        </p:spPr>
      </p:pic>
      <p:pic>
        <p:nvPicPr>
          <p:cNvPr id="207" name="Picture 206">
            <a:extLst>
              <a:ext uri="{FF2B5EF4-FFF2-40B4-BE49-F238E27FC236}">
                <a16:creationId xmlns:a16="http://schemas.microsoft.com/office/drawing/2014/main" id="{A5543BA9-F2C4-AD4D-8283-382A4D94E69E}"/>
              </a:ext>
            </a:extLst>
          </p:cNvPr>
          <p:cNvPicPr>
            <a:picLocks noChangeAspect="1"/>
          </p:cNvPicPr>
          <p:nvPr/>
        </p:nvPicPr>
        <p:blipFill>
          <a:blip r:embed="rId12"/>
          <a:stretch>
            <a:fillRect/>
          </a:stretch>
        </p:blipFill>
        <p:spPr>
          <a:xfrm>
            <a:off x="7577198" y="1110910"/>
            <a:ext cx="1043580" cy="647700"/>
          </a:xfrm>
          <a:prstGeom prst="rect">
            <a:avLst/>
          </a:prstGeom>
        </p:spPr>
      </p:pic>
      <p:pic>
        <p:nvPicPr>
          <p:cNvPr id="208" name="Picture 207">
            <a:extLst>
              <a:ext uri="{FF2B5EF4-FFF2-40B4-BE49-F238E27FC236}">
                <a16:creationId xmlns:a16="http://schemas.microsoft.com/office/drawing/2014/main" id="{6972DDC3-EA31-724A-BEE4-FCA44E4A1E15}"/>
              </a:ext>
            </a:extLst>
          </p:cNvPr>
          <p:cNvPicPr>
            <a:picLocks noChangeAspect="1"/>
          </p:cNvPicPr>
          <p:nvPr/>
        </p:nvPicPr>
        <p:blipFill>
          <a:blip r:embed="rId13"/>
          <a:stretch>
            <a:fillRect/>
          </a:stretch>
        </p:blipFill>
        <p:spPr>
          <a:xfrm>
            <a:off x="9784939" y="969336"/>
            <a:ext cx="1281684" cy="803977"/>
          </a:xfrm>
          <a:prstGeom prst="rect">
            <a:avLst/>
          </a:prstGeom>
        </p:spPr>
      </p:pic>
      <p:pic>
        <p:nvPicPr>
          <p:cNvPr id="209" name="Picture 208">
            <a:extLst>
              <a:ext uri="{FF2B5EF4-FFF2-40B4-BE49-F238E27FC236}">
                <a16:creationId xmlns:a16="http://schemas.microsoft.com/office/drawing/2014/main" id="{7DF525DB-1677-974D-B8DF-77407F80FD88}"/>
              </a:ext>
            </a:extLst>
          </p:cNvPr>
          <p:cNvPicPr>
            <a:picLocks noChangeAspect="1"/>
          </p:cNvPicPr>
          <p:nvPr/>
        </p:nvPicPr>
        <p:blipFill>
          <a:blip r:embed="rId14"/>
          <a:stretch>
            <a:fillRect/>
          </a:stretch>
        </p:blipFill>
        <p:spPr>
          <a:xfrm>
            <a:off x="9177513" y="4967255"/>
            <a:ext cx="2222500" cy="1479550"/>
          </a:xfrm>
          <a:prstGeom prst="rect">
            <a:avLst/>
          </a:prstGeom>
        </p:spPr>
      </p:pic>
      <p:pic>
        <p:nvPicPr>
          <p:cNvPr id="210" name="Picture 209">
            <a:extLst>
              <a:ext uri="{FF2B5EF4-FFF2-40B4-BE49-F238E27FC236}">
                <a16:creationId xmlns:a16="http://schemas.microsoft.com/office/drawing/2014/main" id="{68D3A521-929C-134E-BA65-1ADE83FA6A39}"/>
              </a:ext>
            </a:extLst>
          </p:cNvPr>
          <p:cNvPicPr>
            <a:picLocks noChangeAspect="1"/>
          </p:cNvPicPr>
          <p:nvPr/>
        </p:nvPicPr>
        <p:blipFill>
          <a:blip r:embed="rId15"/>
          <a:stretch>
            <a:fillRect/>
          </a:stretch>
        </p:blipFill>
        <p:spPr>
          <a:xfrm>
            <a:off x="7582648" y="5418159"/>
            <a:ext cx="1066800" cy="536956"/>
          </a:xfrm>
          <a:prstGeom prst="rect">
            <a:avLst/>
          </a:prstGeom>
        </p:spPr>
      </p:pic>
      <p:pic>
        <p:nvPicPr>
          <p:cNvPr id="211" name="Picture 210">
            <a:extLst>
              <a:ext uri="{FF2B5EF4-FFF2-40B4-BE49-F238E27FC236}">
                <a16:creationId xmlns:a16="http://schemas.microsoft.com/office/drawing/2014/main" id="{61DF0EFC-896D-B14A-8834-4C58A98BEF5F}"/>
              </a:ext>
            </a:extLst>
          </p:cNvPr>
          <p:cNvPicPr>
            <a:picLocks noChangeAspect="1"/>
          </p:cNvPicPr>
          <p:nvPr/>
        </p:nvPicPr>
        <p:blipFill>
          <a:blip r:embed="rId16"/>
          <a:stretch>
            <a:fillRect/>
          </a:stretch>
        </p:blipFill>
        <p:spPr>
          <a:xfrm>
            <a:off x="8520781" y="3082156"/>
            <a:ext cx="1905000" cy="647700"/>
          </a:xfrm>
          <a:prstGeom prst="rect">
            <a:avLst/>
          </a:prstGeom>
        </p:spPr>
      </p:pic>
    </p:spTree>
    <p:extLst>
      <p:ext uri="{BB962C8B-B14F-4D97-AF65-F5344CB8AC3E}">
        <p14:creationId xmlns:p14="http://schemas.microsoft.com/office/powerpoint/2010/main" val="32774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3F5EFDD8-4776-4F40-9B28-5AF89AB3C125}"/>
              </a:ext>
            </a:extLst>
          </p:cNvPr>
          <p:cNvSpPr/>
          <p:nvPr/>
        </p:nvSpPr>
        <p:spPr>
          <a:xfrm>
            <a:off x="576072" y="320040"/>
            <a:ext cx="5195653" cy="461665"/>
          </a:xfrm>
          <a:prstGeom prst="rect">
            <a:avLst/>
          </a:prstGeom>
        </p:spPr>
        <p:txBody>
          <a:bodyPr wrap="none">
            <a:spAutoFit/>
          </a:bodyPr>
          <a:lstStyle/>
          <a:p>
            <a:r>
              <a:rPr lang="en-US" sz="2400" b="1" dirty="0">
                <a:solidFill>
                  <a:schemeClr val="accent1"/>
                </a:solidFill>
                <a:latin typeface="+mj-lt"/>
              </a:rPr>
              <a:t>Safety Reporting Reference Model</a:t>
            </a:r>
            <a:endParaRPr lang="en-US" sz="2400" dirty="0">
              <a:latin typeface="+mj-lt"/>
            </a:endParaRPr>
          </a:p>
        </p:txBody>
      </p:sp>
      <p:sp>
        <p:nvSpPr>
          <p:cNvPr id="163" name="Rectangle 162">
            <a:extLst>
              <a:ext uri="{FF2B5EF4-FFF2-40B4-BE49-F238E27FC236}">
                <a16:creationId xmlns:a16="http://schemas.microsoft.com/office/drawing/2014/main" id="{DB610FC7-C66F-3742-972E-EF93114EDF86}"/>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7800 Country Rules</a:t>
            </a:r>
          </a:p>
        </p:txBody>
      </p:sp>
      <p:sp>
        <p:nvSpPr>
          <p:cNvPr id="164" name="Hexagon 163">
            <a:extLst>
              <a:ext uri="{FF2B5EF4-FFF2-40B4-BE49-F238E27FC236}">
                <a16:creationId xmlns:a16="http://schemas.microsoft.com/office/drawing/2014/main" id="{3961DD3A-0412-EF40-A00C-2E4ABC665C2A}"/>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5" name="Hexagon 164">
            <a:extLst>
              <a:ext uri="{FF2B5EF4-FFF2-40B4-BE49-F238E27FC236}">
                <a16:creationId xmlns:a16="http://schemas.microsoft.com/office/drawing/2014/main" id="{D7E00005-9055-EE48-A0B0-C30CA5A9EAD0}"/>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66" name="Rectangle 165">
            <a:extLst>
              <a:ext uri="{FF2B5EF4-FFF2-40B4-BE49-F238E27FC236}">
                <a16:creationId xmlns:a16="http://schemas.microsoft.com/office/drawing/2014/main" id="{E8871D40-8121-474D-9998-A714137DF371}"/>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125 Countries</a:t>
            </a:r>
          </a:p>
        </p:txBody>
      </p:sp>
      <p:sp>
        <p:nvSpPr>
          <p:cNvPr id="167" name="Rectangle 166">
            <a:extLst>
              <a:ext uri="{FF2B5EF4-FFF2-40B4-BE49-F238E27FC236}">
                <a16:creationId xmlns:a16="http://schemas.microsoft.com/office/drawing/2014/main" id="{E7DE1318-C487-614C-BE34-C1B68C8CBDE0}"/>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Quarterly Updates</a:t>
            </a:r>
          </a:p>
        </p:txBody>
      </p:sp>
      <p:sp>
        <p:nvSpPr>
          <p:cNvPr id="168" name="Hexagon 167">
            <a:extLst>
              <a:ext uri="{FF2B5EF4-FFF2-40B4-BE49-F238E27FC236}">
                <a16:creationId xmlns:a16="http://schemas.microsoft.com/office/drawing/2014/main" id="{7DE6D97A-D242-6642-B00A-57D681192BAB}"/>
              </a:ext>
            </a:extLst>
          </p:cNvPr>
          <p:cNvSpPr/>
          <p:nvPr/>
        </p:nvSpPr>
        <p:spPr>
          <a:xfrm>
            <a:off x="468952" y="4502206"/>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9" name="Hexagon 168">
            <a:extLst>
              <a:ext uri="{FF2B5EF4-FFF2-40B4-BE49-F238E27FC236}">
                <a16:creationId xmlns:a16="http://schemas.microsoft.com/office/drawing/2014/main" id="{82A0CF9A-7D88-3740-904C-9581F860ABBA}"/>
              </a:ext>
            </a:extLst>
          </p:cNvPr>
          <p:cNvSpPr/>
          <p:nvPr/>
        </p:nvSpPr>
        <p:spPr>
          <a:xfrm>
            <a:off x="577792" y="4602390"/>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71" name="Picture 170" descr="Foursquare | The Two-Woman Crusade">
            <a:extLst>
              <a:ext uri="{FF2B5EF4-FFF2-40B4-BE49-F238E27FC236}">
                <a16:creationId xmlns:a16="http://schemas.microsoft.com/office/drawing/2014/main" id="{489A579A-810C-504E-AD7F-01F463771CF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72400" y="1415021"/>
            <a:ext cx="4216400" cy="4216400"/>
          </a:xfrm>
          <a:prstGeom prst="rect">
            <a:avLst/>
          </a:prstGeom>
        </p:spPr>
      </p:pic>
      <p:sp>
        <p:nvSpPr>
          <p:cNvPr id="172" name="Hexagon 171">
            <a:extLst>
              <a:ext uri="{FF2B5EF4-FFF2-40B4-BE49-F238E27FC236}">
                <a16:creationId xmlns:a16="http://schemas.microsoft.com/office/drawing/2014/main" id="{AFB13FC1-4D74-1C43-A8E6-0B49D9F433BB}"/>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3" name="Hexagon 172">
            <a:extLst>
              <a:ext uri="{FF2B5EF4-FFF2-40B4-BE49-F238E27FC236}">
                <a16:creationId xmlns:a16="http://schemas.microsoft.com/office/drawing/2014/main" id="{1F6300D8-6EB6-8846-BC87-2585D2C3E4C8}"/>
              </a:ext>
            </a:extLst>
          </p:cNvPr>
          <p:cNvSpPr/>
          <p:nvPr/>
        </p:nvSpPr>
        <p:spPr>
          <a:xfrm>
            <a:off x="577792" y="141502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77" name="Graphic 176">
            <a:extLst>
              <a:ext uri="{FF2B5EF4-FFF2-40B4-BE49-F238E27FC236}">
                <a16:creationId xmlns:a16="http://schemas.microsoft.com/office/drawing/2014/main" id="{AC7736CF-831F-9F4F-B677-FAFF01924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445" y="4837065"/>
            <a:ext cx="727699" cy="825638"/>
          </a:xfrm>
          <a:prstGeom prst="rect">
            <a:avLst/>
          </a:prstGeom>
        </p:spPr>
      </p:pic>
      <p:pic>
        <p:nvPicPr>
          <p:cNvPr id="178" name="Graphic 177" descr="Earth globe: Africa and Europe">
            <a:extLst>
              <a:ext uri="{FF2B5EF4-FFF2-40B4-BE49-F238E27FC236}">
                <a16:creationId xmlns:a16="http://schemas.microsoft.com/office/drawing/2014/main" id="{889E68FC-1762-E449-AF45-A54CB8979C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37872" y="1653276"/>
            <a:ext cx="757414" cy="757413"/>
          </a:xfrm>
          <a:prstGeom prst="rect">
            <a:avLst/>
          </a:prstGeom>
        </p:spPr>
      </p:pic>
      <p:pic>
        <p:nvPicPr>
          <p:cNvPr id="179" name="Graphic 178">
            <a:extLst>
              <a:ext uri="{FF2B5EF4-FFF2-40B4-BE49-F238E27FC236}">
                <a16:creationId xmlns:a16="http://schemas.microsoft.com/office/drawing/2014/main" id="{993D3C1F-03BF-A740-B875-9A62EB77DF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36" y="3283036"/>
            <a:ext cx="684117" cy="660589"/>
          </a:xfrm>
          <a:prstGeom prst="rect">
            <a:avLst/>
          </a:prstGeom>
        </p:spPr>
      </p:pic>
    </p:spTree>
    <p:extLst>
      <p:ext uri="{BB962C8B-B14F-4D97-AF65-F5344CB8AC3E}">
        <p14:creationId xmlns:p14="http://schemas.microsoft.com/office/powerpoint/2010/main" val="3093912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988A122D-32AA-304A-949A-7B24C6B2C388}"/>
              </a:ext>
            </a:extLst>
          </p:cNvPr>
          <p:cNvSpPr/>
          <p:nvPr/>
        </p:nvSpPr>
        <p:spPr>
          <a:xfrm>
            <a:off x="576072" y="320040"/>
            <a:ext cx="4116833" cy="461665"/>
          </a:xfrm>
          <a:prstGeom prst="rect">
            <a:avLst/>
          </a:prstGeom>
        </p:spPr>
        <p:txBody>
          <a:bodyPr wrap="none">
            <a:spAutoFit/>
          </a:bodyPr>
          <a:lstStyle/>
          <a:p>
            <a:r>
              <a:rPr lang="en-US" sz="2400" b="1" dirty="0">
                <a:solidFill>
                  <a:schemeClr val="accent1"/>
                </a:solidFill>
                <a:latin typeface="+mj-lt"/>
              </a:rPr>
              <a:t>Precision Safety Reporting</a:t>
            </a:r>
            <a:endParaRPr lang="en-US" sz="2400" dirty="0">
              <a:latin typeface="+mj-lt"/>
            </a:endParaRPr>
          </a:p>
        </p:txBody>
      </p:sp>
      <p:sp>
        <p:nvSpPr>
          <p:cNvPr id="132" name="Rectangle 131">
            <a:extLst>
              <a:ext uri="{FF2B5EF4-FFF2-40B4-BE49-F238E27FC236}">
                <a16:creationId xmlns:a16="http://schemas.microsoft.com/office/drawing/2014/main" id="{CA905DAE-9E60-6F47-BB50-DB728598E9C9}"/>
              </a:ext>
            </a:extLst>
          </p:cNvPr>
          <p:cNvSpPr/>
          <p:nvPr/>
        </p:nvSpPr>
        <p:spPr>
          <a:xfrm>
            <a:off x="1828800" y="3142924"/>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Right Time</a:t>
            </a:r>
          </a:p>
        </p:txBody>
      </p:sp>
      <p:sp>
        <p:nvSpPr>
          <p:cNvPr id="161" name="Hexagon 160">
            <a:extLst>
              <a:ext uri="{FF2B5EF4-FFF2-40B4-BE49-F238E27FC236}">
                <a16:creationId xmlns:a16="http://schemas.microsoft.com/office/drawing/2014/main" id="{A8A98945-D6F9-A944-8D1D-91D3F0CB92D2}"/>
              </a:ext>
            </a:extLst>
          </p:cNvPr>
          <p:cNvSpPr/>
          <p:nvPr/>
        </p:nvSpPr>
        <p:spPr>
          <a:xfrm>
            <a:off x="468952" y="2910412"/>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2" name="Hexagon 161">
            <a:extLst>
              <a:ext uri="{FF2B5EF4-FFF2-40B4-BE49-F238E27FC236}">
                <a16:creationId xmlns:a16="http://schemas.microsoft.com/office/drawing/2014/main" id="{8D6B1B37-D249-614F-96B3-983FB947D820}"/>
              </a:ext>
            </a:extLst>
          </p:cNvPr>
          <p:cNvSpPr/>
          <p:nvPr/>
        </p:nvSpPr>
        <p:spPr>
          <a:xfrm>
            <a:off x="577792" y="3010596"/>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sp>
        <p:nvSpPr>
          <p:cNvPr id="167" name="Rectangle 166">
            <a:extLst>
              <a:ext uri="{FF2B5EF4-FFF2-40B4-BE49-F238E27FC236}">
                <a16:creationId xmlns:a16="http://schemas.microsoft.com/office/drawing/2014/main" id="{0931158E-8651-F945-B67D-ADBF90325084}"/>
              </a:ext>
            </a:extLst>
          </p:cNvPr>
          <p:cNvSpPr/>
          <p:nvPr/>
        </p:nvSpPr>
        <p:spPr>
          <a:xfrm>
            <a:off x="1828800" y="1547087"/>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Right Information</a:t>
            </a:r>
          </a:p>
        </p:txBody>
      </p:sp>
      <p:sp>
        <p:nvSpPr>
          <p:cNvPr id="168" name="Rectangle 167">
            <a:extLst>
              <a:ext uri="{FF2B5EF4-FFF2-40B4-BE49-F238E27FC236}">
                <a16:creationId xmlns:a16="http://schemas.microsoft.com/office/drawing/2014/main" id="{D95A868F-DDDD-E94C-8F65-309319C47D72}"/>
              </a:ext>
            </a:extLst>
          </p:cNvPr>
          <p:cNvSpPr/>
          <p:nvPr/>
        </p:nvSpPr>
        <p:spPr>
          <a:xfrm>
            <a:off x="1828800" y="4737769"/>
            <a:ext cx="5806440" cy="98213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Right Person</a:t>
            </a:r>
          </a:p>
        </p:txBody>
      </p:sp>
      <p:sp>
        <p:nvSpPr>
          <p:cNvPr id="169" name="Hexagon 168">
            <a:extLst>
              <a:ext uri="{FF2B5EF4-FFF2-40B4-BE49-F238E27FC236}">
                <a16:creationId xmlns:a16="http://schemas.microsoft.com/office/drawing/2014/main" id="{30B1D4F2-5B57-4A41-9A43-2B6E3EB755C6}"/>
              </a:ext>
            </a:extLst>
          </p:cNvPr>
          <p:cNvSpPr/>
          <p:nvPr/>
        </p:nvSpPr>
        <p:spPr>
          <a:xfrm>
            <a:off x="468952" y="4502206"/>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0" name="Hexagon 169">
            <a:extLst>
              <a:ext uri="{FF2B5EF4-FFF2-40B4-BE49-F238E27FC236}">
                <a16:creationId xmlns:a16="http://schemas.microsoft.com/office/drawing/2014/main" id="{589094F6-53D4-354E-BEFC-9651536C97D1}"/>
              </a:ext>
            </a:extLst>
          </p:cNvPr>
          <p:cNvSpPr/>
          <p:nvPr/>
        </p:nvSpPr>
        <p:spPr>
          <a:xfrm>
            <a:off x="577792" y="4602390"/>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71" name="Picture 170" descr="Foursquare | The Two-Woman Crusade">
            <a:extLst>
              <a:ext uri="{FF2B5EF4-FFF2-40B4-BE49-F238E27FC236}">
                <a16:creationId xmlns:a16="http://schemas.microsoft.com/office/drawing/2014/main" id="{9AD84AF4-0684-D140-9DAA-75FE3C2EF3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72400" y="1415021"/>
            <a:ext cx="4216400" cy="4216400"/>
          </a:xfrm>
          <a:prstGeom prst="rect">
            <a:avLst/>
          </a:prstGeom>
        </p:spPr>
      </p:pic>
      <p:sp>
        <p:nvSpPr>
          <p:cNvPr id="172" name="Hexagon 171">
            <a:extLst>
              <a:ext uri="{FF2B5EF4-FFF2-40B4-BE49-F238E27FC236}">
                <a16:creationId xmlns:a16="http://schemas.microsoft.com/office/drawing/2014/main" id="{F21B25AF-CFB7-944C-9AE3-00AA1B809F1D}"/>
              </a:ext>
            </a:extLst>
          </p:cNvPr>
          <p:cNvSpPr/>
          <p:nvPr/>
        </p:nvSpPr>
        <p:spPr>
          <a:xfrm>
            <a:off x="468952" y="1315567"/>
            <a:ext cx="1656935" cy="1428391"/>
          </a:xfrm>
          <a:prstGeom prst="hexagon">
            <a:avLst/>
          </a:prstGeom>
          <a:solidFill>
            <a:schemeClr val="accent4">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5" name="Hexagon 174">
            <a:extLst>
              <a:ext uri="{FF2B5EF4-FFF2-40B4-BE49-F238E27FC236}">
                <a16:creationId xmlns:a16="http://schemas.microsoft.com/office/drawing/2014/main" id="{89372206-640C-B641-AC7C-26C21570442F}"/>
              </a:ext>
            </a:extLst>
          </p:cNvPr>
          <p:cNvSpPr/>
          <p:nvPr/>
        </p:nvSpPr>
        <p:spPr>
          <a:xfrm>
            <a:off x="577792" y="1415021"/>
            <a:ext cx="1439254" cy="1228023"/>
          </a:xfrm>
          <a:prstGeom prst="hexagon">
            <a:avLst/>
          </a:prstGeom>
          <a:solidFill>
            <a:schemeClr val="bg1">
              <a:alpha val="0"/>
            </a:schemeClr>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lumMod val="65000"/>
                  <a:lumOff val="35000"/>
                </a:prstClr>
              </a:solidFill>
              <a:effectLst/>
              <a:uLnTx/>
              <a:uFillTx/>
              <a:latin typeface="Arial" panose="020B0604020202020204"/>
              <a:ea typeface="+mn-ea"/>
              <a:cs typeface="+mn-cs"/>
            </a:endParaRPr>
          </a:p>
        </p:txBody>
      </p:sp>
      <p:pic>
        <p:nvPicPr>
          <p:cNvPr id="177" name="Graphic 176">
            <a:extLst>
              <a:ext uri="{FF2B5EF4-FFF2-40B4-BE49-F238E27FC236}">
                <a16:creationId xmlns:a16="http://schemas.microsoft.com/office/drawing/2014/main" id="{67F09234-9507-BE4D-A0A2-A36218B9C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445" y="4837065"/>
            <a:ext cx="727699" cy="825638"/>
          </a:xfrm>
          <a:prstGeom prst="rect">
            <a:avLst/>
          </a:prstGeom>
        </p:spPr>
      </p:pic>
      <p:pic>
        <p:nvPicPr>
          <p:cNvPr id="179" name="Graphic 178">
            <a:extLst>
              <a:ext uri="{FF2B5EF4-FFF2-40B4-BE49-F238E27FC236}">
                <a16:creationId xmlns:a16="http://schemas.microsoft.com/office/drawing/2014/main" id="{AA7952A8-B3DF-004B-9E79-B3C42E8721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236" y="3283036"/>
            <a:ext cx="684117" cy="660589"/>
          </a:xfrm>
          <a:prstGeom prst="rect">
            <a:avLst/>
          </a:prstGeom>
        </p:spPr>
      </p:pic>
      <p:pic>
        <p:nvPicPr>
          <p:cNvPr id="180" name="Graphic 179">
            <a:extLst>
              <a:ext uri="{FF2B5EF4-FFF2-40B4-BE49-F238E27FC236}">
                <a16:creationId xmlns:a16="http://schemas.microsoft.com/office/drawing/2014/main" id="{35757434-65F3-FB41-B3EB-D261CD8FF2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569" y="1661718"/>
            <a:ext cx="641639" cy="719888"/>
          </a:xfrm>
          <a:prstGeom prst="rect">
            <a:avLst/>
          </a:prstGeom>
        </p:spPr>
      </p:pic>
    </p:spTree>
    <p:extLst>
      <p:ext uri="{BB962C8B-B14F-4D97-AF65-F5344CB8AC3E}">
        <p14:creationId xmlns:p14="http://schemas.microsoft.com/office/powerpoint/2010/main" val="1136416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WCG">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solidFill>
            <a:schemeClr val="bg1">
              <a:lumMod val="65000"/>
            </a:schemeClr>
          </a:solidFill>
          <a:prstDash val="dash"/>
        </a:ln>
      </a:spPr>
      <a:bodyPr rtlCol="0" anchor="ctr"/>
      <a:lstStyle>
        <a:defPPr algn="ctr">
          <a:defRPr dirty="0" smtClean="0">
            <a:solidFill>
              <a:schemeClr val="tx1">
                <a:lumMod val="65000"/>
                <a:lumOff val="3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alpha val="50000"/>
            </a:schemeClr>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9A77209B987DC4C9E65197C71A33D3D" ma:contentTypeVersion="5" ma:contentTypeDescription="Create a new document." ma:contentTypeScope="" ma:versionID="b4c7eb2d9b2f02b992734393ba0b1a1f">
  <xsd:schema xmlns:xsd="http://www.w3.org/2001/XMLSchema" xmlns:xs="http://www.w3.org/2001/XMLSchema" xmlns:p="http://schemas.microsoft.com/office/2006/metadata/properties" xmlns:ns2="3b116c5c-165a-433b-88d5-ba7176c48185" targetNamespace="http://schemas.microsoft.com/office/2006/metadata/properties" ma:root="true" ma:fieldsID="b2297972739afb751b8222f2ba07feb9" ns2:_="">
    <xsd:import namespace="3b116c5c-165a-433b-88d5-ba7176c4818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116c5c-165a-433b-88d5-ba7176c481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9DE842-AE8C-444B-A3F6-B886314A8DF9}">
  <ds:schemaRefs>
    <ds:schemaRef ds:uri="http://schemas.microsoft.com/office/2006/metadata/properties"/>
    <ds:schemaRef ds:uri="3b116c5c-165a-433b-88d5-ba7176c48185"/>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820DE2E8-55AC-441C-ACC0-ABD1002B8D1C}">
  <ds:schemaRefs>
    <ds:schemaRef ds:uri="http://schemas.microsoft.com/sharepoint/v3/contenttype/forms"/>
  </ds:schemaRefs>
</ds:datastoreItem>
</file>

<file path=customXml/itemProps3.xml><?xml version="1.0" encoding="utf-8"?>
<ds:datastoreItem xmlns:ds="http://schemas.openxmlformats.org/officeDocument/2006/customXml" ds:itemID="{4967DD11-DB05-4B42-85C7-B42DC57B08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116c5c-165a-433b-88d5-ba7176c481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22814</TotalTime>
  <Words>1560</Words>
  <Application>Microsoft Macintosh PowerPoint</Application>
  <PresentationFormat>Widescreen</PresentationFormat>
  <Paragraphs>205</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Helvetica</vt:lpstr>
      <vt:lpstr>Office Theme</vt:lpstr>
      <vt:lpstr>PowerPoint Presentation</vt:lpstr>
      <vt:lpstr>PowerPoint Presentation</vt:lpstr>
      <vt:lpstr>PowerPoint Presentation</vt:lpstr>
      <vt:lpstr>PowerPoint Presentation</vt:lpstr>
      <vt:lpstr>Future of Increasing Clinical Trial Complexity</vt:lpstr>
      <vt:lpstr>Pressure of Clinical Trial Site Burdens</vt:lpstr>
      <vt:lpstr>Safety Reporting Harmonization Working Group</vt:lpstr>
      <vt:lpstr>PowerPoint Presentation</vt:lpstr>
      <vt:lpstr>PowerPoint Presentation</vt:lpstr>
      <vt:lpstr>PowerPoint Presentation</vt:lpstr>
      <vt:lpstr>Safety Reporting Regulatory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www.brightcarbon.com</Manager>
  <Company>BrightCarbon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BrightCarbon</dc:title>
  <dc:subject>Visual Conversations. Visible Results.</dc:subject>
  <dc:creator>BrightCarbon</dc:creator>
  <cp:keywords>Compelling, Clear, Persuasive</cp:keywords>
  <dc:description>www.brightcarbon.com</dc:description>
  <cp:lastModifiedBy>Steven Beales</cp:lastModifiedBy>
  <cp:revision>108</cp:revision>
  <cp:lastPrinted>2019-09-09T17:28:28Z</cp:lastPrinted>
  <dcterms:created xsi:type="dcterms:W3CDTF">2018-01-18T10:08:37Z</dcterms:created>
  <dcterms:modified xsi:type="dcterms:W3CDTF">2019-09-16T23:58:04Z</dcterms:modified>
  <cp:category>www.brightcarbon.com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0x01010049A77209B987DC4C9E65197C71A33D3D</vt:lpwstr>
  </property>
</Properties>
</file>